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4"/>
  </p:sldMasterIdLst>
  <p:notesMasterIdLst>
    <p:notesMasterId r:id="rId26"/>
  </p:notesMasterIdLst>
  <p:sldIdLst>
    <p:sldId id="256" r:id="rId5"/>
    <p:sldId id="271" r:id="rId6"/>
    <p:sldId id="275" r:id="rId7"/>
    <p:sldId id="276" r:id="rId8"/>
    <p:sldId id="257" r:id="rId9"/>
    <p:sldId id="258" r:id="rId10"/>
    <p:sldId id="259" r:id="rId11"/>
    <p:sldId id="260" r:id="rId12"/>
    <p:sldId id="278" r:id="rId13"/>
    <p:sldId id="261" r:id="rId14"/>
    <p:sldId id="263" r:id="rId15"/>
    <p:sldId id="262" r:id="rId16"/>
    <p:sldId id="264" r:id="rId17"/>
    <p:sldId id="265" r:id="rId18"/>
    <p:sldId id="273" r:id="rId19"/>
    <p:sldId id="266" r:id="rId20"/>
    <p:sldId id="267" r:id="rId21"/>
    <p:sldId id="272" r:id="rId22"/>
    <p:sldId id="277" r:id="rId23"/>
    <p:sldId id="268" r:id="rId24"/>
    <p:sldId id="270"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48BB54-886B-58E1-1935-970E540A6C98}" name="Bufalini, Chelsea" initials="BC" userId="S::cuk480@psu.edu::13d8b1f3-ec14-432b-b3c6-784facd9034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C63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312079-ED49-4AD6-A567-904FC2EFF67D}" v="913" dt="2025-06-07T04:12:49.219"/>
    <p1510:client id="{BBCA9C84-56E0-EDCB-1906-DF804D88E817}" v="135" dt="2025-06-06T21:13:08.6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255" autoAdjust="0"/>
  </p:normalViewPr>
  <p:slideViewPr>
    <p:cSldViewPr snapToGrid="0">
      <p:cViewPr>
        <p:scale>
          <a:sx n="66" d="100"/>
          <a:sy n="66" d="100"/>
        </p:scale>
        <p:origin x="2274" y="690"/>
      </p:cViewPr>
      <p:guideLst>
        <p:guide orient="horz" pos="2160"/>
        <p:guide pos="384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3.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s>
</file>

<file path=ppt/diagrams/_rels/data5.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s>
</file>

<file path=ppt/diagrams/_rels/drawing5.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FF6104-DB5D-4C15-8DFD-73CBD0AFA256}"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6EDD633-2D49-4DAB-814A-7F04D3C4499C}">
      <dgm:prSet/>
      <dgm:spPr/>
      <dgm:t>
        <a:bodyPr/>
        <a:lstStyle/>
        <a:p>
          <a:pPr rtl="0">
            <a:lnSpc>
              <a:spcPct val="100000"/>
            </a:lnSpc>
          </a:pPr>
          <a:r>
            <a:rPr lang="en-US">
              <a:latin typeface="+mn-lt"/>
            </a:rPr>
            <a:t>Clinical: Providers, pharmacies, hospitals, FQHCs</a:t>
          </a:r>
        </a:p>
      </dgm:t>
    </dgm:pt>
    <dgm:pt modelId="{84215E95-3846-4D1A-992F-19B9DFBF3443}" type="parTrans" cxnId="{05A71239-AF8B-4F2C-AEEB-65469574932A}">
      <dgm:prSet/>
      <dgm:spPr/>
      <dgm:t>
        <a:bodyPr/>
        <a:lstStyle/>
        <a:p>
          <a:endParaRPr lang="en-US"/>
        </a:p>
      </dgm:t>
    </dgm:pt>
    <dgm:pt modelId="{FAAD2DF7-7FAE-4EEA-9A57-AF6F7F2087E5}" type="sibTrans" cxnId="{05A71239-AF8B-4F2C-AEEB-65469574932A}">
      <dgm:prSet/>
      <dgm:spPr/>
      <dgm:t>
        <a:bodyPr/>
        <a:lstStyle/>
        <a:p>
          <a:endParaRPr lang="en-US"/>
        </a:p>
      </dgm:t>
    </dgm:pt>
    <dgm:pt modelId="{AC3FCD97-58FB-464C-A716-1061B8018E85}">
      <dgm:prSet/>
      <dgm:spPr/>
      <dgm:t>
        <a:bodyPr/>
        <a:lstStyle/>
        <a:p>
          <a:pPr>
            <a:lnSpc>
              <a:spcPct val="100000"/>
            </a:lnSpc>
          </a:pPr>
          <a:r>
            <a:rPr lang="en-US">
              <a:latin typeface="+mn-lt"/>
            </a:rPr>
            <a:t>Research: Universities, PBRNs, health systems</a:t>
          </a:r>
        </a:p>
      </dgm:t>
    </dgm:pt>
    <dgm:pt modelId="{DE2F0554-6165-45D8-BEEC-F228946435B7}" type="parTrans" cxnId="{34857DB2-9551-484B-B52A-ADAF86DA1A00}">
      <dgm:prSet/>
      <dgm:spPr/>
      <dgm:t>
        <a:bodyPr/>
        <a:lstStyle/>
        <a:p>
          <a:endParaRPr lang="en-US"/>
        </a:p>
      </dgm:t>
    </dgm:pt>
    <dgm:pt modelId="{5DD80936-54D8-41A5-8AC6-7B791B17094D}" type="sibTrans" cxnId="{34857DB2-9551-484B-B52A-ADAF86DA1A00}">
      <dgm:prSet/>
      <dgm:spPr/>
      <dgm:t>
        <a:bodyPr/>
        <a:lstStyle/>
        <a:p>
          <a:endParaRPr lang="en-US"/>
        </a:p>
      </dgm:t>
    </dgm:pt>
    <dgm:pt modelId="{C5BD54B8-915D-45C1-9129-481AB1D44D94}">
      <dgm:prSet/>
      <dgm:spPr/>
      <dgm:t>
        <a:bodyPr/>
        <a:lstStyle/>
        <a:p>
          <a:pPr rtl="0">
            <a:lnSpc>
              <a:spcPct val="100000"/>
            </a:lnSpc>
          </a:pPr>
          <a:r>
            <a:rPr lang="en-US">
              <a:latin typeface="+mn-lt"/>
            </a:rPr>
            <a:t>Schools: K-12, school boards, parent organizations</a:t>
          </a:r>
        </a:p>
      </dgm:t>
    </dgm:pt>
    <dgm:pt modelId="{DD7B63B8-B1BA-43DC-A753-6879E7ECBD36}" type="parTrans" cxnId="{E742706E-5700-46D5-94B2-DBB47EECF97D}">
      <dgm:prSet/>
      <dgm:spPr/>
      <dgm:t>
        <a:bodyPr/>
        <a:lstStyle/>
        <a:p>
          <a:endParaRPr lang="en-US"/>
        </a:p>
      </dgm:t>
    </dgm:pt>
    <dgm:pt modelId="{DCEF0A88-B852-4D9C-8514-F61BB7A93835}" type="sibTrans" cxnId="{E742706E-5700-46D5-94B2-DBB47EECF97D}">
      <dgm:prSet/>
      <dgm:spPr/>
      <dgm:t>
        <a:bodyPr/>
        <a:lstStyle/>
        <a:p>
          <a:endParaRPr lang="en-US"/>
        </a:p>
      </dgm:t>
    </dgm:pt>
    <dgm:pt modelId="{118317B0-0DAC-4D5D-B700-9BEA6282C160}">
      <dgm:prSet/>
      <dgm:spPr/>
      <dgm:t>
        <a:bodyPr/>
        <a:lstStyle/>
        <a:p>
          <a:pPr>
            <a:lnSpc>
              <a:spcPct val="100000"/>
            </a:lnSpc>
          </a:pPr>
          <a:r>
            <a:rPr lang="en-US">
              <a:latin typeface="+mn-lt"/>
            </a:rPr>
            <a:t>Coalitions and CBOs: Faith-based, nonprofits, advocacy groups</a:t>
          </a:r>
        </a:p>
      </dgm:t>
    </dgm:pt>
    <dgm:pt modelId="{E47566FD-4D30-4B7E-B9FD-9C1C649D5267}" type="parTrans" cxnId="{44F8CF29-B7A5-42CD-BC25-5C78F069C820}">
      <dgm:prSet/>
      <dgm:spPr/>
      <dgm:t>
        <a:bodyPr/>
        <a:lstStyle/>
        <a:p>
          <a:endParaRPr lang="en-US"/>
        </a:p>
      </dgm:t>
    </dgm:pt>
    <dgm:pt modelId="{EA554A7D-F2DA-43A6-A342-709F83FF0832}" type="sibTrans" cxnId="{44F8CF29-B7A5-42CD-BC25-5C78F069C820}">
      <dgm:prSet/>
      <dgm:spPr/>
      <dgm:t>
        <a:bodyPr/>
        <a:lstStyle/>
        <a:p>
          <a:endParaRPr lang="en-US"/>
        </a:p>
      </dgm:t>
    </dgm:pt>
    <dgm:pt modelId="{83526430-1448-4D8D-B9E1-6E0CC71B86D9}">
      <dgm:prSet phldr="0"/>
      <dgm:spPr/>
      <dgm:t>
        <a:bodyPr/>
        <a:lstStyle/>
        <a:p>
          <a:pPr rtl="0"/>
          <a:r>
            <a:rPr lang="en-US" b="0">
              <a:latin typeface="+mn-lt"/>
            </a:rPr>
            <a:t>Government: Local and state health departments</a:t>
          </a:r>
        </a:p>
      </dgm:t>
    </dgm:pt>
    <dgm:pt modelId="{714B3D06-EF7A-4B87-90A5-7608F0994694}" type="parTrans" cxnId="{1E162710-4740-4881-B024-547E00A72CFA}">
      <dgm:prSet/>
      <dgm:spPr/>
      <dgm:t>
        <a:bodyPr/>
        <a:lstStyle/>
        <a:p>
          <a:endParaRPr lang="en-US"/>
        </a:p>
      </dgm:t>
    </dgm:pt>
    <dgm:pt modelId="{9C15141F-B2DC-47B0-B5A9-D2E57EF9F0AB}" type="sibTrans" cxnId="{1E162710-4740-4881-B024-547E00A72CFA}">
      <dgm:prSet/>
      <dgm:spPr/>
      <dgm:t>
        <a:bodyPr/>
        <a:lstStyle/>
        <a:p>
          <a:endParaRPr lang="en-US"/>
        </a:p>
      </dgm:t>
    </dgm:pt>
    <dgm:pt modelId="{1F4A5A42-0E2A-46C9-81B0-76A8D5F311C7}" type="pres">
      <dgm:prSet presAssocID="{5BFF6104-DB5D-4C15-8DFD-73CBD0AFA256}" presName="root" presStyleCnt="0">
        <dgm:presLayoutVars>
          <dgm:dir/>
          <dgm:resizeHandles val="exact"/>
        </dgm:presLayoutVars>
      </dgm:prSet>
      <dgm:spPr/>
    </dgm:pt>
    <dgm:pt modelId="{913AD115-858E-4057-96CA-BFBDE707C169}" type="pres">
      <dgm:prSet presAssocID="{A6EDD633-2D49-4DAB-814A-7F04D3C4499C}" presName="compNode" presStyleCnt="0"/>
      <dgm:spPr/>
    </dgm:pt>
    <dgm:pt modelId="{26E4712C-680D-4AEF-A9C0-A3AB60848C0F}" type="pres">
      <dgm:prSet presAssocID="{A6EDD633-2D49-4DAB-814A-7F04D3C4499C}" presName="bgRect" presStyleLbl="bgShp" presStyleIdx="0" presStyleCnt="5"/>
      <dgm:spPr/>
    </dgm:pt>
    <dgm:pt modelId="{AB6EB180-1ED0-40AE-B0F2-06BC14586725}" type="pres">
      <dgm:prSet presAssocID="{A6EDD633-2D49-4DAB-814A-7F04D3C4499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ine"/>
        </a:ext>
      </dgm:extLst>
    </dgm:pt>
    <dgm:pt modelId="{6E82DAC2-6B7B-451F-97E6-DF991573FEDD}" type="pres">
      <dgm:prSet presAssocID="{A6EDD633-2D49-4DAB-814A-7F04D3C4499C}" presName="spaceRect" presStyleCnt="0"/>
      <dgm:spPr/>
    </dgm:pt>
    <dgm:pt modelId="{5A34599A-16D7-4E52-8A49-4C8992CD9CF0}" type="pres">
      <dgm:prSet presAssocID="{A6EDD633-2D49-4DAB-814A-7F04D3C4499C}" presName="parTx" presStyleLbl="revTx" presStyleIdx="0" presStyleCnt="5">
        <dgm:presLayoutVars>
          <dgm:chMax val="0"/>
          <dgm:chPref val="0"/>
        </dgm:presLayoutVars>
      </dgm:prSet>
      <dgm:spPr/>
    </dgm:pt>
    <dgm:pt modelId="{A262C480-6F7F-4AFB-8051-5419F092E538}" type="pres">
      <dgm:prSet presAssocID="{FAAD2DF7-7FAE-4EEA-9A57-AF6F7F2087E5}" presName="sibTrans" presStyleCnt="0"/>
      <dgm:spPr/>
    </dgm:pt>
    <dgm:pt modelId="{79644BA5-E2E8-4D31-A695-BD71D3897A7A}" type="pres">
      <dgm:prSet presAssocID="{AC3FCD97-58FB-464C-A716-1061B8018E85}" presName="compNode" presStyleCnt="0"/>
      <dgm:spPr/>
    </dgm:pt>
    <dgm:pt modelId="{9500FF31-70CC-465E-8E3B-F5D7B2D8C03A}" type="pres">
      <dgm:prSet presAssocID="{AC3FCD97-58FB-464C-A716-1061B8018E85}" presName="bgRect" presStyleLbl="bgShp" presStyleIdx="1" presStyleCnt="5"/>
      <dgm:spPr/>
    </dgm:pt>
    <dgm:pt modelId="{2EA8B6B2-0023-4456-948A-7239F9D0385D}" type="pres">
      <dgm:prSet presAssocID="{AC3FCD97-58FB-464C-A716-1061B8018E8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hoolhouse"/>
        </a:ext>
      </dgm:extLst>
    </dgm:pt>
    <dgm:pt modelId="{C4E9B1CB-A391-4214-9E28-38215815DD9F}" type="pres">
      <dgm:prSet presAssocID="{AC3FCD97-58FB-464C-A716-1061B8018E85}" presName="spaceRect" presStyleCnt="0"/>
      <dgm:spPr/>
    </dgm:pt>
    <dgm:pt modelId="{62495D30-CD14-418C-B9CB-B6006A6E61B4}" type="pres">
      <dgm:prSet presAssocID="{AC3FCD97-58FB-464C-A716-1061B8018E85}" presName="parTx" presStyleLbl="revTx" presStyleIdx="1" presStyleCnt="5">
        <dgm:presLayoutVars>
          <dgm:chMax val="0"/>
          <dgm:chPref val="0"/>
        </dgm:presLayoutVars>
      </dgm:prSet>
      <dgm:spPr/>
    </dgm:pt>
    <dgm:pt modelId="{674D9A09-B459-48F2-9BDB-AE0036ED103C}" type="pres">
      <dgm:prSet presAssocID="{5DD80936-54D8-41A5-8AC6-7B791B17094D}" presName="sibTrans" presStyleCnt="0"/>
      <dgm:spPr/>
    </dgm:pt>
    <dgm:pt modelId="{ECB48964-E49B-4885-BAFF-E73034688EB2}" type="pres">
      <dgm:prSet presAssocID="{C5BD54B8-915D-45C1-9129-481AB1D44D94}" presName="compNode" presStyleCnt="0"/>
      <dgm:spPr/>
    </dgm:pt>
    <dgm:pt modelId="{41F4D359-2784-4652-94B9-6D7E46AA0AEF}" type="pres">
      <dgm:prSet presAssocID="{C5BD54B8-915D-45C1-9129-481AB1D44D94}" presName="bgRect" presStyleLbl="bgShp" presStyleIdx="2" presStyleCnt="5"/>
      <dgm:spPr/>
    </dgm:pt>
    <dgm:pt modelId="{4C863362-C8C6-4919-984C-35B070DF49D4}" type="pres">
      <dgm:prSet presAssocID="{C5BD54B8-915D-45C1-9129-481AB1D44D9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ploma Roll"/>
        </a:ext>
      </dgm:extLst>
    </dgm:pt>
    <dgm:pt modelId="{BF5C5E21-CE68-49F7-AB5D-CBC602DB7BEE}" type="pres">
      <dgm:prSet presAssocID="{C5BD54B8-915D-45C1-9129-481AB1D44D94}" presName="spaceRect" presStyleCnt="0"/>
      <dgm:spPr/>
    </dgm:pt>
    <dgm:pt modelId="{A9735C33-87C5-469D-B1C8-3CED42BDD2AA}" type="pres">
      <dgm:prSet presAssocID="{C5BD54B8-915D-45C1-9129-481AB1D44D94}" presName="parTx" presStyleLbl="revTx" presStyleIdx="2" presStyleCnt="5">
        <dgm:presLayoutVars>
          <dgm:chMax val="0"/>
          <dgm:chPref val="0"/>
        </dgm:presLayoutVars>
      </dgm:prSet>
      <dgm:spPr/>
    </dgm:pt>
    <dgm:pt modelId="{F9880F3F-1D77-450A-8BD3-BCC0CFA7E7D5}" type="pres">
      <dgm:prSet presAssocID="{DCEF0A88-B852-4D9C-8514-F61BB7A93835}" presName="sibTrans" presStyleCnt="0"/>
      <dgm:spPr/>
    </dgm:pt>
    <dgm:pt modelId="{94A5DC27-1BC6-4745-ABC5-988BEA2069CD}" type="pres">
      <dgm:prSet presAssocID="{118317B0-0DAC-4D5D-B700-9BEA6282C160}" presName="compNode" presStyleCnt="0"/>
      <dgm:spPr/>
    </dgm:pt>
    <dgm:pt modelId="{DFFE0590-D351-4ABF-92F2-76CC65125C66}" type="pres">
      <dgm:prSet presAssocID="{118317B0-0DAC-4D5D-B700-9BEA6282C160}" presName="bgRect" presStyleLbl="bgShp" presStyleIdx="3" presStyleCnt="5"/>
      <dgm:spPr/>
    </dgm:pt>
    <dgm:pt modelId="{CB97751C-602C-43D6-B5C4-C42E4AED8E5D}" type="pres">
      <dgm:prSet presAssocID="{118317B0-0DAC-4D5D-B700-9BEA6282C16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rketing"/>
        </a:ext>
      </dgm:extLst>
    </dgm:pt>
    <dgm:pt modelId="{0130D2B6-1F03-4FD9-A34B-15F91BFAE9C2}" type="pres">
      <dgm:prSet presAssocID="{118317B0-0DAC-4D5D-B700-9BEA6282C160}" presName="spaceRect" presStyleCnt="0"/>
      <dgm:spPr/>
    </dgm:pt>
    <dgm:pt modelId="{D6445A66-0283-46B8-A635-39974ED02E8F}" type="pres">
      <dgm:prSet presAssocID="{118317B0-0DAC-4D5D-B700-9BEA6282C160}" presName="parTx" presStyleLbl="revTx" presStyleIdx="3" presStyleCnt="5">
        <dgm:presLayoutVars>
          <dgm:chMax val="0"/>
          <dgm:chPref val="0"/>
        </dgm:presLayoutVars>
      </dgm:prSet>
      <dgm:spPr/>
    </dgm:pt>
    <dgm:pt modelId="{6BA2EC75-40DB-4BE5-B22E-7AFC97D5E956}" type="pres">
      <dgm:prSet presAssocID="{EA554A7D-F2DA-43A6-A342-709F83FF0832}" presName="sibTrans" presStyleCnt="0"/>
      <dgm:spPr/>
    </dgm:pt>
    <dgm:pt modelId="{66CE6B8F-B67A-4591-BCE0-944C0BEE95B5}" type="pres">
      <dgm:prSet presAssocID="{83526430-1448-4D8D-B9E1-6E0CC71B86D9}" presName="compNode" presStyleCnt="0"/>
      <dgm:spPr/>
    </dgm:pt>
    <dgm:pt modelId="{BF4EE228-834F-4D5F-B400-DE4DF8E8281A}" type="pres">
      <dgm:prSet presAssocID="{83526430-1448-4D8D-B9E1-6E0CC71B86D9}" presName="bgRect" presStyleLbl="bgShp" presStyleIdx="4" presStyleCnt="5"/>
      <dgm:spPr/>
    </dgm:pt>
    <dgm:pt modelId="{E6C8608F-0297-4155-8DD5-2461EA635469}" type="pres">
      <dgm:prSet presAssocID="{83526430-1448-4D8D-B9E1-6E0CC71B86D9}" presName="iconRect" presStyleLbl="node1" presStyleIdx="4" presStyleCnt="5"/>
      <dgm:spPr/>
    </dgm:pt>
    <dgm:pt modelId="{CA1440F4-702A-4E47-AC34-9C881B63CD75}" type="pres">
      <dgm:prSet presAssocID="{83526430-1448-4D8D-B9E1-6E0CC71B86D9}" presName="spaceRect" presStyleCnt="0"/>
      <dgm:spPr/>
    </dgm:pt>
    <dgm:pt modelId="{67437419-7F49-424E-B45C-48B93DF0F5E9}" type="pres">
      <dgm:prSet presAssocID="{83526430-1448-4D8D-B9E1-6E0CC71B86D9}" presName="parTx" presStyleLbl="revTx" presStyleIdx="4" presStyleCnt="5">
        <dgm:presLayoutVars>
          <dgm:chMax val="0"/>
          <dgm:chPref val="0"/>
        </dgm:presLayoutVars>
      </dgm:prSet>
      <dgm:spPr/>
    </dgm:pt>
  </dgm:ptLst>
  <dgm:cxnLst>
    <dgm:cxn modelId="{1E162710-4740-4881-B024-547E00A72CFA}" srcId="{5BFF6104-DB5D-4C15-8DFD-73CBD0AFA256}" destId="{83526430-1448-4D8D-B9E1-6E0CC71B86D9}" srcOrd="4" destOrd="0" parTransId="{714B3D06-EF7A-4B87-90A5-7608F0994694}" sibTransId="{9C15141F-B2DC-47B0-B5A9-D2E57EF9F0AB}"/>
    <dgm:cxn modelId="{44F8CF29-B7A5-42CD-BC25-5C78F069C820}" srcId="{5BFF6104-DB5D-4C15-8DFD-73CBD0AFA256}" destId="{118317B0-0DAC-4D5D-B700-9BEA6282C160}" srcOrd="3" destOrd="0" parTransId="{E47566FD-4D30-4B7E-B9FD-9C1C649D5267}" sibTransId="{EA554A7D-F2DA-43A6-A342-709F83FF0832}"/>
    <dgm:cxn modelId="{05A71239-AF8B-4F2C-AEEB-65469574932A}" srcId="{5BFF6104-DB5D-4C15-8DFD-73CBD0AFA256}" destId="{A6EDD633-2D49-4DAB-814A-7F04D3C4499C}" srcOrd="0" destOrd="0" parTransId="{84215E95-3846-4D1A-992F-19B9DFBF3443}" sibTransId="{FAAD2DF7-7FAE-4EEA-9A57-AF6F7F2087E5}"/>
    <dgm:cxn modelId="{758A983C-7281-45CD-91EF-1D1E28B689D1}" type="presOf" srcId="{83526430-1448-4D8D-B9E1-6E0CC71B86D9}" destId="{67437419-7F49-424E-B45C-48B93DF0F5E9}" srcOrd="0" destOrd="0" presId="urn:microsoft.com/office/officeart/2018/2/layout/IconVerticalSolidList"/>
    <dgm:cxn modelId="{0AEAFC42-60F8-4080-9C61-9B02BFAD9CFC}" type="presOf" srcId="{118317B0-0DAC-4D5D-B700-9BEA6282C160}" destId="{D6445A66-0283-46B8-A635-39974ED02E8F}" srcOrd="0" destOrd="0" presId="urn:microsoft.com/office/officeart/2018/2/layout/IconVerticalSolidList"/>
    <dgm:cxn modelId="{E742706E-5700-46D5-94B2-DBB47EECF97D}" srcId="{5BFF6104-DB5D-4C15-8DFD-73CBD0AFA256}" destId="{C5BD54B8-915D-45C1-9129-481AB1D44D94}" srcOrd="2" destOrd="0" parTransId="{DD7B63B8-B1BA-43DC-A753-6879E7ECBD36}" sibTransId="{DCEF0A88-B852-4D9C-8514-F61BB7A93835}"/>
    <dgm:cxn modelId="{49699052-386B-48EB-8B41-E76F5A8DE410}" type="presOf" srcId="{C5BD54B8-915D-45C1-9129-481AB1D44D94}" destId="{A9735C33-87C5-469D-B1C8-3CED42BDD2AA}" srcOrd="0" destOrd="0" presId="urn:microsoft.com/office/officeart/2018/2/layout/IconVerticalSolidList"/>
    <dgm:cxn modelId="{5512AF76-3CE4-41CC-AB66-488CA1E4C82C}" type="presOf" srcId="{A6EDD633-2D49-4DAB-814A-7F04D3C4499C}" destId="{5A34599A-16D7-4E52-8A49-4C8992CD9CF0}" srcOrd="0" destOrd="0" presId="urn:microsoft.com/office/officeart/2018/2/layout/IconVerticalSolidList"/>
    <dgm:cxn modelId="{34857DB2-9551-484B-B52A-ADAF86DA1A00}" srcId="{5BFF6104-DB5D-4C15-8DFD-73CBD0AFA256}" destId="{AC3FCD97-58FB-464C-A716-1061B8018E85}" srcOrd="1" destOrd="0" parTransId="{DE2F0554-6165-45D8-BEEC-F228946435B7}" sibTransId="{5DD80936-54D8-41A5-8AC6-7B791B17094D}"/>
    <dgm:cxn modelId="{974CC1B7-A5CA-435D-9A40-DCDE31F6860A}" type="presOf" srcId="{5BFF6104-DB5D-4C15-8DFD-73CBD0AFA256}" destId="{1F4A5A42-0E2A-46C9-81B0-76A8D5F311C7}" srcOrd="0" destOrd="0" presId="urn:microsoft.com/office/officeart/2018/2/layout/IconVerticalSolidList"/>
    <dgm:cxn modelId="{B4C560F3-FA72-4EBF-A7F0-CA1FF7C31CD5}" type="presOf" srcId="{AC3FCD97-58FB-464C-A716-1061B8018E85}" destId="{62495D30-CD14-418C-B9CB-B6006A6E61B4}" srcOrd="0" destOrd="0" presId="urn:microsoft.com/office/officeart/2018/2/layout/IconVerticalSolidList"/>
    <dgm:cxn modelId="{8F51E021-F3C7-40EC-B0B7-524ADC823E92}" type="presParOf" srcId="{1F4A5A42-0E2A-46C9-81B0-76A8D5F311C7}" destId="{913AD115-858E-4057-96CA-BFBDE707C169}" srcOrd="0" destOrd="0" presId="urn:microsoft.com/office/officeart/2018/2/layout/IconVerticalSolidList"/>
    <dgm:cxn modelId="{D7951394-9B5D-4542-93FD-BCF6D9C83F9B}" type="presParOf" srcId="{913AD115-858E-4057-96CA-BFBDE707C169}" destId="{26E4712C-680D-4AEF-A9C0-A3AB60848C0F}" srcOrd="0" destOrd="0" presId="urn:microsoft.com/office/officeart/2018/2/layout/IconVerticalSolidList"/>
    <dgm:cxn modelId="{A9A221B5-D5C2-4675-9E59-A4751562E2A1}" type="presParOf" srcId="{913AD115-858E-4057-96CA-BFBDE707C169}" destId="{AB6EB180-1ED0-40AE-B0F2-06BC14586725}" srcOrd="1" destOrd="0" presId="urn:microsoft.com/office/officeart/2018/2/layout/IconVerticalSolidList"/>
    <dgm:cxn modelId="{374AE55A-887A-4856-B50A-3C576E189C14}" type="presParOf" srcId="{913AD115-858E-4057-96CA-BFBDE707C169}" destId="{6E82DAC2-6B7B-451F-97E6-DF991573FEDD}" srcOrd="2" destOrd="0" presId="urn:microsoft.com/office/officeart/2018/2/layout/IconVerticalSolidList"/>
    <dgm:cxn modelId="{1E37D4BD-E51C-4C6D-B0B4-DADC93D38001}" type="presParOf" srcId="{913AD115-858E-4057-96CA-BFBDE707C169}" destId="{5A34599A-16D7-4E52-8A49-4C8992CD9CF0}" srcOrd="3" destOrd="0" presId="urn:microsoft.com/office/officeart/2018/2/layout/IconVerticalSolidList"/>
    <dgm:cxn modelId="{0BAC8137-3DB7-4AB9-9788-83A5D5F43470}" type="presParOf" srcId="{1F4A5A42-0E2A-46C9-81B0-76A8D5F311C7}" destId="{A262C480-6F7F-4AFB-8051-5419F092E538}" srcOrd="1" destOrd="0" presId="urn:microsoft.com/office/officeart/2018/2/layout/IconVerticalSolidList"/>
    <dgm:cxn modelId="{0E1D5105-4AFE-4A27-A4F7-E07934849EC6}" type="presParOf" srcId="{1F4A5A42-0E2A-46C9-81B0-76A8D5F311C7}" destId="{79644BA5-E2E8-4D31-A695-BD71D3897A7A}" srcOrd="2" destOrd="0" presId="urn:microsoft.com/office/officeart/2018/2/layout/IconVerticalSolidList"/>
    <dgm:cxn modelId="{F919E925-B14E-47FB-9769-AAE8EBA76520}" type="presParOf" srcId="{79644BA5-E2E8-4D31-A695-BD71D3897A7A}" destId="{9500FF31-70CC-465E-8E3B-F5D7B2D8C03A}" srcOrd="0" destOrd="0" presId="urn:microsoft.com/office/officeart/2018/2/layout/IconVerticalSolidList"/>
    <dgm:cxn modelId="{22AECA82-865C-48DA-913A-ED9F0CD6F96E}" type="presParOf" srcId="{79644BA5-E2E8-4D31-A695-BD71D3897A7A}" destId="{2EA8B6B2-0023-4456-948A-7239F9D0385D}" srcOrd="1" destOrd="0" presId="urn:microsoft.com/office/officeart/2018/2/layout/IconVerticalSolidList"/>
    <dgm:cxn modelId="{84AAD324-6AB7-44EF-B600-C98D4AABA6C5}" type="presParOf" srcId="{79644BA5-E2E8-4D31-A695-BD71D3897A7A}" destId="{C4E9B1CB-A391-4214-9E28-38215815DD9F}" srcOrd="2" destOrd="0" presId="urn:microsoft.com/office/officeart/2018/2/layout/IconVerticalSolidList"/>
    <dgm:cxn modelId="{576D3CFA-2594-4979-897E-CB82E02A5A48}" type="presParOf" srcId="{79644BA5-E2E8-4D31-A695-BD71D3897A7A}" destId="{62495D30-CD14-418C-B9CB-B6006A6E61B4}" srcOrd="3" destOrd="0" presId="urn:microsoft.com/office/officeart/2018/2/layout/IconVerticalSolidList"/>
    <dgm:cxn modelId="{67BE6B88-2717-4F19-8930-AA21E6BC2324}" type="presParOf" srcId="{1F4A5A42-0E2A-46C9-81B0-76A8D5F311C7}" destId="{674D9A09-B459-48F2-9BDB-AE0036ED103C}" srcOrd="3" destOrd="0" presId="urn:microsoft.com/office/officeart/2018/2/layout/IconVerticalSolidList"/>
    <dgm:cxn modelId="{00817530-6C94-4064-A825-0ABAB7A70F6D}" type="presParOf" srcId="{1F4A5A42-0E2A-46C9-81B0-76A8D5F311C7}" destId="{ECB48964-E49B-4885-BAFF-E73034688EB2}" srcOrd="4" destOrd="0" presId="urn:microsoft.com/office/officeart/2018/2/layout/IconVerticalSolidList"/>
    <dgm:cxn modelId="{B44CB205-7914-4E15-8C33-EDB35812EF0E}" type="presParOf" srcId="{ECB48964-E49B-4885-BAFF-E73034688EB2}" destId="{41F4D359-2784-4652-94B9-6D7E46AA0AEF}" srcOrd="0" destOrd="0" presId="urn:microsoft.com/office/officeart/2018/2/layout/IconVerticalSolidList"/>
    <dgm:cxn modelId="{E39E14C0-7075-4FA2-9AC2-19654C9F86D8}" type="presParOf" srcId="{ECB48964-E49B-4885-BAFF-E73034688EB2}" destId="{4C863362-C8C6-4919-984C-35B070DF49D4}" srcOrd="1" destOrd="0" presId="urn:microsoft.com/office/officeart/2018/2/layout/IconVerticalSolidList"/>
    <dgm:cxn modelId="{5C5147CA-9D3B-4663-9326-57CED2AA4445}" type="presParOf" srcId="{ECB48964-E49B-4885-BAFF-E73034688EB2}" destId="{BF5C5E21-CE68-49F7-AB5D-CBC602DB7BEE}" srcOrd="2" destOrd="0" presId="urn:microsoft.com/office/officeart/2018/2/layout/IconVerticalSolidList"/>
    <dgm:cxn modelId="{52A95BA4-2336-4DA3-87C6-4ECDAADCB91A}" type="presParOf" srcId="{ECB48964-E49B-4885-BAFF-E73034688EB2}" destId="{A9735C33-87C5-469D-B1C8-3CED42BDD2AA}" srcOrd="3" destOrd="0" presId="urn:microsoft.com/office/officeart/2018/2/layout/IconVerticalSolidList"/>
    <dgm:cxn modelId="{08523E58-6516-41B0-B927-E663CB3A49D8}" type="presParOf" srcId="{1F4A5A42-0E2A-46C9-81B0-76A8D5F311C7}" destId="{F9880F3F-1D77-450A-8BD3-BCC0CFA7E7D5}" srcOrd="5" destOrd="0" presId="urn:microsoft.com/office/officeart/2018/2/layout/IconVerticalSolidList"/>
    <dgm:cxn modelId="{DB07FE77-8F7E-47E5-ACF0-1141435FA9AD}" type="presParOf" srcId="{1F4A5A42-0E2A-46C9-81B0-76A8D5F311C7}" destId="{94A5DC27-1BC6-4745-ABC5-988BEA2069CD}" srcOrd="6" destOrd="0" presId="urn:microsoft.com/office/officeart/2018/2/layout/IconVerticalSolidList"/>
    <dgm:cxn modelId="{0195DD5D-BACE-4DC4-8266-69BBA73E72EF}" type="presParOf" srcId="{94A5DC27-1BC6-4745-ABC5-988BEA2069CD}" destId="{DFFE0590-D351-4ABF-92F2-76CC65125C66}" srcOrd="0" destOrd="0" presId="urn:microsoft.com/office/officeart/2018/2/layout/IconVerticalSolidList"/>
    <dgm:cxn modelId="{BE2C2F77-93A4-43FC-A957-5E3236F92080}" type="presParOf" srcId="{94A5DC27-1BC6-4745-ABC5-988BEA2069CD}" destId="{CB97751C-602C-43D6-B5C4-C42E4AED8E5D}" srcOrd="1" destOrd="0" presId="urn:microsoft.com/office/officeart/2018/2/layout/IconVerticalSolidList"/>
    <dgm:cxn modelId="{093E6D83-4113-45B4-B65D-F2E590ECB417}" type="presParOf" srcId="{94A5DC27-1BC6-4745-ABC5-988BEA2069CD}" destId="{0130D2B6-1F03-4FD9-A34B-15F91BFAE9C2}" srcOrd="2" destOrd="0" presId="urn:microsoft.com/office/officeart/2018/2/layout/IconVerticalSolidList"/>
    <dgm:cxn modelId="{41A962CB-98BC-41B8-AF60-EE934B5DACAF}" type="presParOf" srcId="{94A5DC27-1BC6-4745-ABC5-988BEA2069CD}" destId="{D6445A66-0283-46B8-A635-39974ED02E8F}" srcOrd="3" destOrd="0" presId="urn:microsoft.com/office/officeart/2018/2/layout/IconVerticalSolidList"/>
    <dgm:cxn modelId="{15789684-35AF-4C05-892F-635E523F8C0E}" type="presParOf" srcId="{1F4A5A42-0E2A-46C9-81B0-76A8D5F311C7}" destId="{6BA2EC75-40DB-4BE5-B22E-7AFC97D5E956}" srcOrd="7" destOrd="0" presId="urn:microsoft.com/office/officeart/2018/2/layout/IconVerticalSolidList"/>
    <dgm:cxn modelId="{3B79C701-645E-49FA-8A98-95C7EEB489FD}" type="presParOf" srcId="{1F4A5A42-0E2A-46C9-81B0-76A8D5F311C7}" destId="{66CE6B8F-B67A-4591-BCE0-944C0BEE95B5}" srcOrd="8" destOrd="0" presId="urn:microsoft.com/office/officeart/2018/2/layout/IconVerticalSolidList"/>
    <dgm:cxn modelId="{7262C15E-3BDC-4E24-97A1-9BA73FBF146E}" type="presParOf" srcId="{66CE6B8F-B67A-4591-BCE0-944C0BEE95B5}" destId="{BF4EE228-834F-4D5F-B400-DE4DF8E8281A}" srcOrd="0" destOrd="0" presId="urn:microsoft.com/office/officeart/2018/2/layout/IconVerticalSolidList"/>
    <dgm:cxn modelId="{6EE18CB3-0C61-4E78-BEE2-9FCAAF9A2F28}" type="presParOf" srcId="{66CE6B8F-B67A-4591-BCE0-944C0BEE95B5}" destId="{E6C8608F-0297-4155-8DD5-2461EA635469}" srcOrd="1" destOrd="0" presId="urn:microsoft.com/office/officeart/2018/2/layout/IconVerticalSolidList"/>
    <dgm:cxn modelId="{FCC33BB1-6952-4011-8883-01BBD114353B}" type="presParOf" srcId="{66CE6B8F-B67A-4591-BCE0-944C0BEE95B5}" destId="{CA1440F4-702A-4E47-AC34-9C881B63CD75}" srcOrd="2" destOrd="0" presId="urn:microsoft.com/office/officeart/2018/2/layout/IconVerticalSolidList"/>
    <dgm:cxn modelId="{FD7753A8-A8E3-4494-8C04-5876B43EE37C}" type="presParOf" srcId="{66CE6B8F-B67A-4591-BCE0-944C0BEE95B5}" destId="{67437419-7F49-424E-B45C-48B93DF0F5E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0CEF8C-1E63-42DF-BCF2-5E58A92600B1}"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41041C5D-D3EF-4184-9EDA-0592201C2D86}">
      <dgm:prSet/>
      <dgm:spPr/>
      <dgm:t>
        <a:bodyPr/>
        <a:lstStyle/>
        <a:p>
          <a:pPr>
            <a:defRPr cap="all"/>
          </a:pPr>
          <a:r>
            <a:rPr lang="en-US"/>
            <a:t>Shared cause: Clear mission and purpose</a:t>
          </a:r>
        </a:p>
      </dgm:t>
    </dgm:pt>
    <dgm:pt modelId="{81789939-299E-4932-B946-6AF7CE0C49CF}" type="parTrans" cxnId="{081D3B46-3411-4343-941D-DCACAE65F1B7}">
      <dgm:prSet/>
      <dgm:spPr/>
      <dgm:t>
        <a:bodyPr/>
        <a:lstStyle/>
        <a:p>
          <a:endParaRPr lang="en-US"/>
        </a:p>
      </dgm:t>
    </dgm:pt>
    <dgm:pt modelId="{0393D7EF-1431-4EA1-B9EB-C3AB55E8B57F}" type="sibTrans" cxnId="{081D3B46-3411-4343-941D-DCACAE65F1B7}">
      <dgm:prSet/>
      <dgm:spPr/>
      <dgm:t>
        <a:bodyPr/>
        <a:lstStyle/>
        <a:p>
          <a:endParaRPr lang="en-US"/>
        </a:p>
      </dgm:t>
    </dgm:pt>
    <dgm:pt modelId="{D4CF758D-374C-43DF-9EB7-BB7FF2B6251B}">
      <dgm:prSet/>
      <dgm:spPr/>
      <dgm:t>
        <a:bodyPr/>
        <a:lstStyle/>
        <a:p>
          <a:pPr>
            <a:defRPr cap="all"/>
          </a:pPr>
          <a:r>
            <a:rPr lang="en-US"/>
            <a:t>Mutual benefit: What’s in it for each partner?</a:t>
          </a:r>
        </a:p>
      </dgm:t>
    </dgm:pt>
    <dgm:pt modelId="{BA3FE58F-7FF4-40BB-83C3-44BA300BF2B0}" type="parTrans" cxnId="{D987269C-187D-4CAF-8FB5-68822BDE59EB}">
      <dgm:prSet/>
      <dgm:spPr/>
      <dgm:t>
        <a:bodyPr/>
        <a:lstStyle/>
        <a:p>
          <a:endParaRPr lang="en-US"/>
        </a:p>
      </dgm:t>
    </dgm:pt>
    <dgm:pt modelId="{9166D3CA-D844-40DF-A48C-8B404B4FBCB5}" type="sibTrans" cxnId="{D987269C-187D-4CAF-8FB5-68822BDE59EB}">
      <dgm:prSet/>
      <dgm:spPr/>
      <dgm:t>
        <a:bodyPr/>
        <a:lstStyle/>
        <a:p>
          <a:endParaRPr lang="en-US"/>
        </a:p>
      </dgm:t>
    </dgm:pt>
    <dgm:pt modelId="{1AA8846F-0A54-4639-971F-992625F65E04}">
      <dgm:prSet/>
      <dgm:spPr/>
      <dgm:t>
        <a:bodyPr/>
        <a:lstStyle/>
        <a:p>
          <a:pPr>
            <a:defRPr cap="all"/>
          </a:pPr>
          <a:r>
            <a:rPr lang="en-US"/>
            <a:t>Trust + Consistency</a:t>
          </a:r>
        </a:p>
      </dgm:t>
    </dgm:pt>
    <dgm:pt modelId="{89077832-9A17-4778-A4C3-57E83467D2C8}" type="parTrans" cxnId="{4FB6E20B-D41C-41B6-8EFB-CB2845431EE4}">
      <dgm:prSet/>
      <dgm:spPr/>
      <dgm:t>
        <a:bodyPr/>
        <a:lstStyle/>
        <a:p>
          <a:endParaRPr lang="en-US"/>
        </a:p>
      </dgm:t>
    </dgm:pt>
    <dgm:pt modelId="{E8A830BE-E92C-40E5-B78C-FEA5B5CCABB7}" type="sibTrans" cxnId="{4FB6E20B-D41C-41B6-8EFB-CB2845431EE4}">
      <dgm:prSet/>
      <dgm:spPr/>
      <dgm:t>
        <a:bodyPr/>
        <a:lstStyle/>
        <a:p>
          <a:endParaRPr lang="en-US"/>
        </a:p>
      </dgm:t>
    </dgm:pt>
    <dgm:pt modelId="{879A1D66-1088-4D78-9A8E-35836AAA8527}" type="pres">
      <dgm:prSet presAssocID="{C00CEF8C-1E63-42DF-BCF2-5E58A92600B1}" presName="root" presStyleCnt="0">
        <dgm:presLayoutVars>
          <dgm:dir/>
          <dgm:resizeHandles val="exact"/>
        </dgm:presLayoutVars>
      </dgm:prSet>
      <dgm:spPr/>
    </dgm:pt>
    <dgm:pt modelId="{35187429-42B8-4083-8F55-BD83935A8F37}" type="pres">
      <dgm:prSet presAssocID="{41041C5D-D3EF-4184-9EDA-0592201C2D86}" presName="compNode" presStyleCnt="0"/>
      <dgm:spPr/>
    </dgm:pt>
    <dgm:pt modelId="{CD23DE4F-B7B6-4977-B2C2-9359E9806649}" type="pres">
      <dgm:prSet presAssocID="{41041C5D-D3EF-4184-9EDA-0592201C2D86}" presName="iconBgRect" presStyleLbl="bgShp" presStyleIdx="0" presStyleCnt="3"/>
      <dgm:spPr/>
    </dgm:pt>
    <dgm:pt modelId="{5242A41F-5C2E-4ED0-8CCD-89330F4FD168}" type="pres">
      <dgm:prSet presAssocID="{41041C5D-D3EF-4184-9EDA-0592201C2D86}"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Immunity with solid fill"/>
        </a:ext>
      </dgm:extLst>
    </dgm:pt>
    <dgm:pt modelId="{C986F28B-C4BD-4C33-9E8E-D8622A03CD6A}" type="pres">
      <dgm:prSet presAssocID="{41041C5D-D3EF-4184-9EDA-0592201C2D86}" presName="spaceRect" presStyleCnt="0"/>
      <dgm:spPr/>
    </dgm:pt>
    <dgm:pt modelId="{1290A10C-1875-4CC4-8886-EDD5E307F772}" type="pres">
      <dgm:prSet presAssocID="{41041C5D-D3EF-4184-9EDA-0592201C2D86}" presName="textRect" presStyleLbl="revTx" presStyleIdx="0" presStyleCnt="3">
        <dgm:presLayoutVars>
          <dgm:chMax val="1"/>
          <dgm:chPref val="1"/>
        </dgm:presLayoutVars>
      </dgm:prSet>
      <dgm:spPr/>
    </dgm:pt>
    <dgm:pt modelId="{207504BF-9D1D-4CEC-BBF6-7DD9C183594D}" type="pres">
      <dgm:prSet presAssocID="{0393D7EF-1431-4EA1-B9EB-C3AB55E8B57F}" presName="sibTrans" presStyleCnt="0"/>
      <dgm:spPr/>
    </dgm:pt>
    <dgm:pt modelId="{EC5E1018-F04F-414F-8582-4BA44C53C486}" type="pres">
      <dgm:prSet presAssocID="{D4CF758D-374C-43DF-9EB7-BB7FF2B6251B}" presName="compNode" presStyleCnt="0"/>
      <dgm:spPr/>
    </dgm:pt>
    <dgm:pt modelId="{C431398F-9D9B-44CF-88A4-87315CC37EE8}" type="pres">
      <dgm:prSet presAssocID="{D4CF758D-374C-43DF-9EB7-BB7FF2B6251B}" presName="iconBgRect" presStyleLbl="bgShp" presStyleIdx="1" presStyleCnt="3"/>
      <dgm:spPr/>
    </dgm:pt>
    <dgm:pt modelId="{A3DDDCF4-9E64-4D9C-8C81-BD3D22B68AAE}" type="pres">
      <dgm:prSet presAssocID="{D4CF758D-374C-43DF-9EB7-BB7FF2B6251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ers"/>
        </a:ext>
      </dgm:extLst>
    </dgm:pt>
    <dgm:pt modelId="{EFEC43F9-9E92-4332-A5A0-462F7B01EAB9}" type="pres">
      <dgm:prSet presAssocID="{D4CF758D-374C-43DF-9EB7-BB7FF2B6251B}" presName="spaceRect" presStyleCnt="0"/>
      <dgm:spPr/>
    </dgm:pt>
    <dgm:pt modelId="{CF159FCA-D451-4D5C-8D60-BB50C8335BE7}" type="pres">
      <dgm:prSet presAssocID="{D4CF758D-374C-43DF-9EB7-BB7FF2B6251B}" presName="textRect" presStyleLbl="revTx" presStyleIdx="1" presStyleCnt="3">
        <dgm:presLayoutVars>
          <dgm:chMax val="1"/>
          <dgm:chPref val="1"/>
        </dgm:presLayoutVars>
      </dgm:prSet>
      <dgm:spPr/>
    </dgm:pt>
    <dgm:pt modelId="{C5471532-BF44-4DDE-A173-473938E19EB9}" type="pres">
      <dgm:prSet presAssocID="{9166D3CA-D844-40DF-A48C-8B404B4FBCB5}" presName="sibTrans" presStyleCnt="0"/>
      <dgm:spPr/>
    </dgm:pt>
    <dgm:pt modelId="{92F394D7-6A65-413B-AC48-C8BBC48E8BE0}" type="pres">
      <dgm:prSet presAssocID="{1AA8846F-0A54-4639-971F-992625F65E04}" presName="compNode" presStyleCnt="0"/>
      <dgm:spPr/>
    </dgm:pt>
    <dgm:pt modelId="{C0FF5452-97BF-43EF-8C0D-B8CAEF9D2B38}" type="pres">
      <dgm:prSet presAssocID="{1AA8846F-0A54-4639-971F-992625F65E04}" presName="iconBgRect" presStyleLbl="bgShp" presStyleIdx="2" presStyleCnt="3"/>
      <dgm:spPr/>
    </dgm:pt>
    <dgm:pt modelId="{9A660148-3A57-4607-8D4D-AD7BADCD4B61}" type="pres">
      <dgm:prSet presAssocID="{1AA8846F-0A54-4639-971F-992625F65E0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4B555356-0ED1-44D5-9732-A26624C5ADC4}" type="pres">
      <dgm:prSet presAssocID="{1AA8846F-0A54-4639-971F-992625F65E04}" presName="spaceRect" presStyleCnt="0"/>
      <dgm:spPr/>
    </dgm:pt>
    <dgm:pt modelId="{69A78189-33B3-495C-A304-36B08E9F77C1}" type="pres">
      <dgm:prSet presAssocID="{1AA8846F-0A54-4639-971F-992625F65E04}" presName="textRect" presStyleLbl="revTx" presStyleIdx="2" presStyleCnt="3">
        <dgm:presLayoutVars>
          <dgm:chMax val="1"/>
          <dgm:chPref val="1"/>
        </dgm:presLayoutVars>
      </dgm:prSet>
      <dgm:spPr/>
    </dgm:pt>
  </dgm:ptLst>
  <dgm:cxnLst>
    <dgm:cxn modelId="{4FB6E20B-D41C-41B6-8EFB-CB2845431EE4}" srcId="{C00CEF8C-1E63-42DF-BCF2-5E58A92600B1}" destId="{1AA8846F-0A54-4639-971F-992625F65E04}" srcOrd="2" destOrd="0" parTransId="{89077832-9A17-4778-A4C3-57E83467D2C8}" sibTransId="{E8A830BE-E92C-40E5-B78C-FEA5B5CCABB7}"/>
    <dgm:cxn modelId="{5DD92E34-811F-48E8-BBE8-DA2721FCBABE}" type="presOf" srcId="{1AA8846F-0A54-4639-971F-992625F65E04}" destId="{69A78189-33B3-495C-A304-36B08E9F77C1}" srcOrd="0" destOrd="0" presId="urn:microsoft.com/office/officeart/2018/5/layout/IconCircleLabelList"/>
    <dgm:cxn modelId="{4C5EDA38-F493-4926-8EF2-C70EC33CE4DF}" type="presOf" srcId="{D4CF758D-374C-43DF-9EB7-BB7FF2B6251B}" destId="{CF159FCA-D451-4D5C-8D60-BB50C8335BE7}" srcOrd="0" destOrd="0" presId="urn:microsoft.com/office/officeart/2018/5/layout/IconCircleLabelList"/>
    <dgm:cxn modelId="{081D3B46-3411-4343-941D-DCACAE65F1B7}" srcId="{C00CEF8C-1E63-42DF-BCF2-5E58A92600B1}" destId="{41041C5D-D3EF-4184-9EDA-0592201C2D86}" srcOrd="0" destOrd="0" parTransId="{81789939-299E-4932-B946-6AF7CE0C49CF}" sibTransId="{0393D7EF-1431-4EA1-B9EB-C3AB55E8B57F}"/>
    <dgm:cxn modelId="{A0C5107A-B760-4828-94B9-BBBB56CD925B}" type="presOf" srcId="{C00CEF8C-1E63-42DF-BCF2-5E58A92600B1}" destId="{879A1D66-1088-4D78-9A8E-35836AAA8527}" srcOrd="0" destOrd="0" presId="urn:microsoft.com/office/officeart/2018/5/layout/IconCircleLabelList"/>
    <dgm:cxn modelId="{DF16D396-E854-4784-816A-C95E86EEC316}" type="presOf" srcId="{41041C5D-D3EF-4184-9EDA-0592201C2D86}" destId="{1290A10C-1875-4CC4-8886-EDD5E307F772}" srcOrd="0" destOrd="0" presId="urn:microsoft.com/office/officeart/2018/5/layout/IconCircleLabelList"/>
    <dgm:cxn modelId="{D987269C-187D-4CAF-8FB5-68822BDE59EB}" srcId="{C00CEF8C-1E63-42DF-BCF2-5E58A92600B1}" destId="{D4CF758D-374C-43DF-9EB7-BB7FF2B6251B}" srcOrd="1" destOrd="0" parTransId="{BA3FE58F-7FF4-40BB-83C3-44BA300BF2B0}" sibTransId="{9166D3CA-D844-40DF-A48C-8B404B4FBCB5}"/>
    <dgm:cxn modelId="{42C14215-F8C6-4469-B2B9-3F6AD2AA48AC}" type="presParOf" srcId="{879A1D66-1088-4D78-9A8E-35836AAA8527}" destId="{35187429-42B8-4083-8F55-BD83935A8F37}" srcOrd="0" destOrd="0" presId="urn:microsoft.com/office/officeart/2018/5/layout/IconCircleLabelList"/>
    <dgm:cxn modelId="{403095E1-C7A6-4796-BF1A-072469469D9F}" type="presParOf" srcId="{35187429-42B8-4083-8F55-BD83935A8F37}" destId="{CD23DE4F-B7B6-4977-B2C2-9359E9806649}" srcOrd="0" destOrd="0" presId="urn:microsoft.com/office/officeart/2018/5/layout/IconCircleLabelList"/>
    <dgm:cxn modelId="{A7099172-7A16-496E-AC4E-9416D27E0AB0}" type="presParOf" srcId="{35187429-42B8-4083-8F55-BD83935A8F37}" destId="{5242A41F-5C2E-4ED0-8CCD-89330F4FD168}" srcOrd="1" destOrd="0" presId="urn:microsoft.com/office/officeart/2018/5/layout/IconCircleLabelList"/>
    <dgm:cxn modelId="{DD8BD8E5-C0AB-4025-A0BE-D081B71560FC}" type="presParOf" srcId="{35187429-42B8-4083-8F55-BD83935A8F37}" destId="{C986F28B-C4BD-4C33-9E8E-D8622A03CD6A}" srcOrd="2" destOrd="0" presId="urn:microsoft.com/office/officeart/2018/5/layout/IconCircleLabelList"/>
    <dgm:cxn modelId="{61C8A6FC-D8A3-4011-8D75-C43CEE30CB4C}" type="presParOf" srcId="{35187429-42B8-4083-8F55-BD83935A8F37}" destId="{1290A10C-1875-4CC4-8886-EDD5E307F772}" srcOrd="3" destOrd="0" presId="urn:microsoft.com/office/officeart/2018/5/layout/IconCircleLabelList"/>
    <dgm:cxn modelId="{31AA6543-DE1B-472B-B790-5BD8AFF9C719}" type="presParOf" srcId="{879A1D66-1088-4D78-9A8E-35836AAA8527}" destId="{207504BF-9D1D-4CEC-BBF6-7DD9C183594D}" srcOrd="1" destOrd="0" presId="urn:microsoft.com/office/officeart/2018/5/layout/IconCircleLabelList"/>
    <dgm:cxn modelId="{E4546D48-6AC1-40D2-ACF9-E86E4DCDE3FF}" type="presParOf" srcId="{879A1D66-1088-4D78-9A8E-35836AAA8527}" destId="{EC5E1018-F04F-414F-8582-4BA44C53C486}" srcOrd="2" destOrd="0" presId="urn:microsoft.com/office/officeart/2018/5/layout/IconCircleLabelList"/>
    <dgm:cxn modelId="{9B57E600-F36C-4F3B-91A0-073DAFF09DB1}" type="presParOf" srcId="{EC5E1018-F04F-414F-8582-4BA44C53C486}" destId="{C431398F-9D9B-44CF-88A4-87315CC37EE8}" srcOrd="0" destOrd="0" presId="urn:microsoft.com/office/officeart/2018/5/layout/IconCircleLabelList"/>
    <dgm:cxn modelId="{F1A66ABE-529F-4CE0-B71E-6905E1462209}" type="presParOf" srcId="{EC5E1018-F04F-414F-8582-4BA44C53C486}" destId="{A3DDDCF4-9E64-4D9C-8C81-BD3D22B68AAE}" srcOrd="1" destOrd="0" presId="urn:microsoft.com/office/officeart/2018/5/layout/IconCircleLabelList"/>
    <dgm:cxn modelId="{A571ED85-5301-44BA-AE0B-32B0E7E1C403}" type="presParOf" srcId="{EC5E1018-F04F-414F-8582-4BA44C53C486}" destId="{EFEC43F9-9E92-4332-A5A0-462F7B01EAB9}" srcOrd="2" destOrd="0" presId="urn:microsoft.com/office/officeart/2018/5/layout/IconCircleLabelList"/>
    <dgm:cxn modelId="{0C8786D1-A4C6-425A-9659-6364E89D7251}" type="presParOf" srcId="{EC5E1018-F04F-414F-8582-4BA44C53C486}" destId="{CF159FCA-D451-4D5C-8D60-BB50C8335BE7}" srcOrd="3" destOrd="0" presId="urn:microsoft.com/office/officeart/2018/5/layout/IconCircleLabelList"/>
    <dgm:cxn modelId="{6CEFF688-4A9D-46BD-B04E-81E341362854}" type="presParOf" srcId="{879A1D66-1088-4D78-9A8E-35836AAA8527}" destId="{C5471532-BF44-4DDE-A173-473938E19EB9}" srcOrd="3" destOrd="0" presId="urn:microsoft.com/office/officeart/2018/5/layout/IconCircleLabelList"/>
    <dgm:cxn modelId="{59C8D442-32F3-4908-8D57-E61F712CC46A}" type="presParOf" srcId="{879A1D66-1088-4D78-9A8E-35836AAA8527}" destId="{92F394D7-6A65-413B-AC48-C8BBC48E8BE0}" srcOrd="4" destOrd="0" presId="urn:microsoft.com/office/officeart/2018/5/layout/IconCircleLabelList"/>
    <dgm:cxn modelId="{856E0686-C613-4CCD-A8FE-B85F4DB6AFCC}" type="presParOf" srcId="{92F394D7-6A65-413B-AC48-C8BBC48E8BE0}" destId="{C0FF5452-97BF-43EF-8C0D-B8CAEF9D2B38}" srcOrd="0" destOrd="0" presId="urn:microsoft.com/office/officeart/2018/5/layout/IconCircleLabelList"/>
    <dgm:cxn modelId="{A3DF8FD2-D1A4-4BDF-9076-917585E1E2A9}" type="presParOf" srcId="{92F394D7-6A65-413B-AC48-C8BBC48E8BE0}" destId="{9A660148-3A57-4607-8D4D-AD7BADCD4B61}" srcOrd="1" destOrd="0" presId="urn:microsoft.com/office/officeart/2018/5/layout/IconCircleLabelList"/>
    <dgm:cxn modelId="{3A9F6178-608A-47D3-8E43-D5BB4534581E}" type="presParOf" srcId="{92F394D7-6A65-413B-AC48-C8BBC48E8BE0}" destId="{4B555356-0ED1-44D5-9732-A26624C5ADC4}" srcOrd="2" destOrd="0" presId="urn:microsoft.com/office/officeart/2018/5/layout/IconCircleLabelList"/>
    <dgm:cxn modelId="{86BCE084-DE64-4A38-BD02-7F945BB4EA9C}" type="presParOf" srcId="{92F394D7-6A65-413B-AC48-C8BBC48E8BE0}" destId="{69A78189-33B3-495C-A304-36B08E9F77C1}"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6526E3-F23B-449A-BFA5-E2C35DD732DD}" type="doc">
      <dgm:prSet loTypeId="urn:microsoft.com/office/officeart/2018/2/layout/IconLabelDescriptionList" loCatId="icon" qsTypeId="urn:microsoft.com/office/officeart/2005/8/quickstyle/simple1" qsCatId="simple" csTypeId="urn:microsoft.com/office/officeart/2005/8/colors/accent3_2" csCatId="accent3" phldr="1"/>
      <dgm:spPr/>
      <dgm:t>
        <a:bodyPr/>
        <a:lstStyle/>
        <a:p>
          <a:endParaRPr lang="en-US"/>
        </a:p>
      </dgm:t>
    </dgm:pt>
    <dgm:pt modelId="{3D195CF8-002A-4806-89A7-4B045E69F081}">
      <dgm:prSet phldrT="[Text]" custT="1"/>
      <dgm:spPr/>
      <dgm:t>
        <a:bodyPr/>
        <a:lstStyle/>
        <a:p>
          <a:pPr>
            <a:defRPr b="1"/>
          </a:pPr>
          <a:r>
            <a:rPr lang="en-US" sz="1800" dirty="0"/>
            <a:t>Define shared mission</a:t>
          </a:r>
        </a:p>
      </dgm:t>
    </dgm:pt>
    <dgm:pt modelId="{0FC135B2-AAC0-4921-BC01-8B229A02C5AF}" type="parTrans" cxnId="{41F463E1-2EC1-47F0-AB1B-508DAE166E3E}">
      <dgm:prSet/>
      <dgm:spPr/>
      <dgm:t>
        <a:bodyPr/>
        <a:lstStyle/>
        <a:p>
          <a:endParaRPr lang="en-US" sz="4400"/>
        </a:p>
      </dgm:t>
    </dgm:pt>
    <dgm:pt modelId="{7A2A805B-CC3F-4D4B-BFFE-9FD30175B650}" type="sibTrans" cxnId="{41F463E1-2EC1-47F0-AB1B-508DAE166E3E}">
      <dgm:prSet/>
      <dgm:spPr/>
      <dgm:t>
        <a:bodyPr/>
        <a:lstStyle/>
        <a:p>
          <a:endParaRPr lang="en-US" sz="2400"/>
        </a:p>
      </dgm:t>
    </dgm:pt>
    <dgm:pt modelId="{E9E4F837-2922-445D-AE2A-892869C5220A}">
      <dgm:prSet phldrT="[Text]" custT="1"/>
      <dgm:spPr/>
      <dgm:t>
        <a:bodyPr/>
        <a:lstStyle/>
        <a:p>
          <a:r>
            <a:rPr lang="en-US" sz="1400" dirty="0"/>
            <a:t>Algn on a common mission with measurable SMART goals. </a:t>
          </a:r>
        </a:p>
      </dgm:t>
    </dgm:pt>
    <dgm:pt modelId="{DA0FFFE6-95B4-4441-8143-B209E6F7B89D}" type="parTrans" cxnId="{E6EA8FAB-06F7-4C6B-AD36-30D17FB41A75}">
      <dgm:prSet/>
      <dgm:spPr/>
      <dgm:t>
        <a:bodyPr/>
        <a:lstStyle/>
        <a:p>
          <a:endParaRPr lang="en-US" sz="4400"/>
        </a:p>
      </dgm:t>
    </dgm:pt>
    <dgm:pt modelId="{5F3E8E69-F471-461D-B56D-D77D754EC440}" type="sibTrans" cxnId="{E6EA8FAB-06F7-4C6B-AD36-30D17FB41A75}">
      <dgm:prSet/>
      <dgm:spPr/>
      <dgm:t>
        <a:bodyPr/>
        <a:lstStyle/>
        <a:p>
          <a:endParaRPr lang="en-US" sz="2400"/>
        </a:p>
      </dgm:t>
    </dgm:pt>
    <dgm:pt modelId="{E65BFA51-1E69-4DE0-A228-EBB6351F0E0D}">
      <dgm:prSet phldrT="[Text]" custT="1"/>
      <dgm:spPr/>
      <dgm:t>
        <a:bodyPr/>
        <a:lstStyle/>
        <a:p>
          <a:pPr>
            <a:defRPr b="1"/>
          </a:pPr>
          <a:r>
            <a:rPr lang="en-US" sz="1800"/>
            <a:t>Map stakeholders</a:t>
          </a:r>
        </a:p>
      </dgm:t>
    </dgm:pt>
    <dgm:pt modelId="{3694EC08-FAC5-4C21-8B37-5D1E97D181C6}" type="parTrans" cxnId="{606D5B56-90D3-490D-9355-539B05C1889D}">
      <dgm:prSet/>
      <dgm:spPr/>
      <dgm:t>
        <a:bodyPr/>
        <a:lstStyle/>
        <a:p>
          <a:endParaRPr lang="en-US" sz="4400"/>
        </a:p>
      </dgm:t>
    </dgm:pt>
    <dgm:pt modelId="{56800DE2-9836-4EA2-B7EB-47DA1428A8B1}" type="sibTrans" cxnId="{606D5B56-90D3-490D-9355-539B05C1889D}">
      <dgm:prSet/>
      <dgm:spPr/>
      <dgm:t>
        <a:bodyPr/>
        <a:lstStyle/>
        <a:p>
          <a:endParaRPr lang="en-US" sz="2400"/>
        </a:p>
      </dgm:t>
    </dgm:pt>
    <dgm:pt modelId="{12D865D3-4723-4993-B578-497287885366}">
      <dgm:prSet phldrT="[Text]" custT="1"/>
      <dgm:spPr/>
      <dgm:t>
        <a:bodyPr/>
        <a:lstStyle/>
        <a:p>
          <a:r>
            <a:rPr lang="en-US" sz="1400"/>
            <a:t>Identify and engage key organization leaders, and community influencers </a:t>
          </a:r>
        </a:p>
      </dgm:t>
    </dgm:pt>
    <dgm:pt modelId="{99E5F49B-1987-42D8-AD03-5E040C0746FB}" type="parTrans" cxnId="{0734DCC7-DF18-4848-93C7-B38B9DEBCA8E}">
      <dgm:prSet/>
      <dgm:spPr/>
      <dgm:t>
        <a:bodyPr/>
        <a:lstStyle/>
        <a:p>
          <a:endParaRPr lang="en-US" sz="4400"/>
        </a:p>
      </dgm:t>
    </dgm:pt>
    <dgm:pt modelId="{87A7F4B8-8B11-4563-9922-AB04093B1410}" type="sibTrans" cxnId="{0734DCC7-DF18-4848-93C7-B38B9DEBCA8E}">
      <dgm:prSet/>
      <dgm:spPr/>
      <dgm:t>
        <a:bodyPr/>
        <a:lstStyle/>
        <a:p>
          <a:endParaRPr lang="en-US" sz="2400"/>
        </a:p>
      </dgm:t>
    </dgm:pt>
    <dgm:pt modelId="{7560ABA2-C7E1-4893-9B73-27B3CE54A16D}">
      <dgm:prSet phldrT="[Text]" custT="1"/>
      <dgm:spPr/>
      <dgm:t>
        <a:bodyPr/>
        <a:lstStyle/>
        <a:p>
          <a:pPr>
            <a:defRPr b="1"/>
          </a:pPr>
          <a:r>
            <a:rPr lang="en-US" sz="1800"/>
            <a:t>Establish a structure</a:t>
          </a:r>
        </a:p>
      </dgm:t>
    </dgm:pt>
    <dgm:pt modelId="{3FE3C9B8-3DDB-4FE0-B883-2BA3EA77656F}" type="parTrans" cxnId="{C6CC8254-0CC2-4083-AC24-4B4A080A7369}">
      <dgm:prSet/>
      <dgm:spPr/>
      <dgm:t>
        <a:bodyPr/>
        <a:lstStyle/>
        <a:p>
          <a:endParaRPr lang="en-US" sz="4400"/>
        </a:p>
      </dgm:t>
    </dgm:pt>
    <dgm:pt modelId="{8FFE0A88-E7F6-4E80-8757-A4E9DFD1BFEC}" type="sibTrans" cxnId="{C6CC8254-0CC2-4083-AC24-4B4A080A7369}">
      <dgm:prSet/>
      <dgm:spPr/>
      <dgm:t>
        <a:bodyPr/>
        <a:lstStyle/>
        <a:p>
          <a:endParaRPr lang="en-US" sz="2400"/>
        </a:p>
      </dgm:t>
    </dgm:pt>
    <dgm:pt modelId="{C6D68AFD-D70C-49DD-85E6-0ABE81395395}">
      <dgm:prSet phldrT="[Text]" custT="1"/>
      <dgm:spPr/>
      <dgm:t>
        <a:bodyPr/>
        <a:lstStyle/>
        <a:p>
          <a:r>
            <a:rPr lang="en-US" sz="1400"/>
            <a:t>Formalize role, decision-making processes, and accountability</a:t>
          </a:r>
        </a:p>
      </dgm:t>
    </dgm:pt>
    <dgm:pt modelId="{D4F949DB-A14E-46A8-85C4-04B552B46D1A}" type="parTrans" cxnId="{22AFAC42-09CA-438A-8DC7-313325C4CDCA}">
      <dgm:prSet/>
      <dgm:spPr/>
      <dgm:t>
        <a:bodyPr/>
        <a:lstStyle/>
        <a:p>
          <a:endParaRPr lang="en-US" sz="4400"/>
        </a:p>
      </dgm:t>
    </dgm:pt>
    <dgm:pt modelId="{BCCCD761-9E3C-4F2C-889C-BF9980C4AFB5}" type="sibTrans" cxnId="{22AFAC42-09CA-438A-8DC7-313325C4CDCA}">
      <dgm:prSet/>
      <dgm:spPr/>
      <dgm:t>
        <a:bodyPr/>
        <a:lstStyle/>
        <a:p>
          <a:endParaRPr lang="en-US" sz="2400"/>
        </a:p>
      </dgm:t>
    </dgm:pt>
    <dgm:pt modelId="{5C249C90-1FE5-4CCC-9966-0088D77F3640}">
      <dgm:prSet phldrT="[Text]" custT="1"/>
      <dgm:spPr/>
      <dgm:t>
        <a:bodyPr/>
        <a:lstStyle/>
        <a:p>
          <a:pPr>
            <a:defRPr b="1"/>
          </a:pPr>
          <a:r>
            <a:rPr lang="en-US" sz="1800"/>
            <a:t>Develop a communication plan</a:t>
          </a:r>
        </a:p>
      </dgm:t>
    </dgm:pt>
    <dgm:pt modelId="{6265E79C-43D6-4C6E-AF5D-B4AC4BE5258F}" type="parTrans" cxnId="{C88607DE-AA39-4F1E-918E-2BF5C35EA07B}">
      <dgm:prSet/>
      <dgm:spPr/>
      <dgm:t>
        <a:bodyPr/>
        <a:lstStyle/>
        <a:p>
          <a:endParaRPr lang="en-US" sz="4400"/>
        </a:p>
      </dgm:t>
    </dgm:pt>
    <dgm:pt modelId="{BEA4D099-E927-4111-AAF0-248BE0642609}" type="sibTrans" cxnId="{C88607DE-AA39-4F1E-918E-2BF5C35EA07B}">
      <dgm:prSet/>
      <dgm:spPr/>
      <dgm:t>
        <a:bodyPr/>
        <a:lstStyle/>
        <a:p>
          <a:endParaRPr lang="en-US" sz="2400"/>
        </a:p>
      </dgm:t>
    </dgm:pt>
    <dgm:pt modelId="{10F0D35F-0472-488B-A77C-08AF186CDB15}">
      <dgm:prSet phldrT="[Text]" custT="1"/>
      <dgm:spPr/>
      <dgm:t>
        <a:bodyPr/>
        <a:lstStyle/>
        <a:p>
          <a:pPr>
            <a:defRPr b="1"/>
          </a:pPr>
          <a:r>
            <a:rPr lang="en-US" sz="1800" dirty="0"/>
            <a:t>Launch project/ program</a:t>
          </a:r>
        </a:p>
      </dgm:t>
    </dgm:pt>
    <dgm:pt modelId="{52A97C3F-8A04-4F34-9F24-8C388976712D}" type="parTrans" cxnId="{96F474D7-D5EF-4DA9-98B9-34F3BCAF69B4}">
      <dgm:prSet/>
      <dgm:spPr/>
      <dgm:t>
        <a:bodyPr/>
        <a:lstStyle/>
        <a:p>
          <a:endParaRPr lang="en-US" sz="4400"/>
        </a:p>
      </dgm:t>
    </dgm:pt>
    <dgm:pt modelId="{EACB08CB-B2EB-48D1-8625-CE7DDD76F562}" type="sibTrans" cxnId="{96F474D7-D5EF-4DA9-98B9-34F3BCAF69B4}">
      <dgm:prSet/>
      <dgm:spPr/>
      <dgm:t>
        <a:bodyPr/>
        <a:lstStyle/>
        <a:p>
          <a:endParaRPr lang="en-US" sz="2400"/>
        </a:p>
      </dgm:t>
    </dgm:pt>
    <dgm:pt modelId="{F12C77EC-8763-4FDC-A507-3E152B199224}">
      <dgm:prSet phldrT="[Text]" custT="1"/>
      <dgm:spPr/>
      <dgm:t>
        <a:bodyPr/>
        <a:lstStyle/>
        <a:p>
          <a:pPr>
            <a:defRPr b="1"/>
          </a:pPr>
          <a:r>
            <a:rPr lang="en-US" sz="1800"/>
            <a:t>Measure and share impact</a:t>
          </a:r>
        </a:p>
      </dgm:t>
    </dgm:pt>
    <dgm:pt modelId="{50A7536F-8BC0-4201-9694-D52CB6BE8E5B}" type="parTrans" cxnId="{09D5D0F7-C63F-4FB4-8320-6EAE6307CADA}">
      <dgm:prSet/>
      <dgm:spPr/>
      <dgm:t>
        <a:bodyPr/>
        <a:lstStyle/>
        <a:p>
          <a:endParaRPr lang="en-US" sz="4400"/>
        </a:p>
      </dgm:t>
    </dgm:pt>
    <dgm:pt modelId="{3C354046-5E1F-4C6F-B54A-A83DA97DAD92}" type="sibTrans" cxnId="{09D5D0F7-C63F-4FB4-8320-6EAE6307CADA}">
      <dgm:prSet/>
      <dgm:spPr/>
      <dgm:t>
        <a:bodyPr/>
        <a:lstStyle/>
        <a:p>
          <a:endParaRPr lang="en-US" sz="2400"/>
        </a:p>
      </dgm:t>
    </dgm:pt>
    <dgm:pt modelId="{C5A71129-EB4F-455B-938B-021F9D123BBE}">
      <dgm:prSet phldrT="[Text]" custT="1"/>
      <dgm:spPr/>
      <dgm:t>
        <a:bodyPr/>
        <a:lstStyle/>
        <a:p>
          <a:pPr>
            <a:defRPr b="1"/>
          </a:pPr>
          <a:r>
            <a:rPr lang="en-US" sz="1800"/>
            <a:t>Sustain and evolve</a:t>
          </a:r>
        </a:p>
      </dgm:t>
    </dgm:pt>
    <dgm:pt modelId="{22FCE7CA-5DFF-46D6-B313-087420312314}" type="parTrans" cxnId="{DE4054B6-047C-420E-AB4F-575881BCEBCD}">
      <dgm:prSet/>
      <dgm:spPr/>
      <dgm:t>
        <a:bodyPr/>
        <a:lstStyle/>
        <a:p>
          <a:endParaRPr lang="en-US" sz="4400"/>
        </a:p>
      </dgm:t>
    </dgm:pt>
    <dgm:pt modelId="{1BF815C8-EFC9-487F-8877-1D2F6F14E1DA}" type="sibTrans" cxnId="{DE4054B6-047C-420E-AB4F-575881BCEBCD}">
      <dgm:prSet/>
      <dgm:spPr/>
      <dgm:t>
        <a:bodyPr/>
        <a:lstStyle/>
        <a:p>
          <a:endParaRPr lang="en-US" sz="2400"/>
        </a:p>
      </dgm:t>
    </dgm:pt>
    <dgm:pt modelId="{7975F743-4E9A-4529-8A9C-34A16188558A}">
      <dgm:prSet phldrT="[Text]" custT="1"/>
      <dgm:spPr/>
      <dgm:t>
        <a:bodyPr/>
        <a:lstStyle/>
        <a:p>
          <a:r>
            <a:rPr lang="en-US" sz="1400"/>
            <a:t>Promote transparency, alignment, and engagement</a:t>
          </a:r>
        </a:p>
      </dgm:t>
    </dgm:pt>
    <dgm:pt modelId="{9F0FD633-332D-4B1A-9A17-95AE00DA4683}" type="parTrans" cxnId="{B37F2198-1675-4C52-BC81-145D7824DDBB}">
      <dgm:prSet/>
      <dgm:spPr/>
      <dgm:t>
        <a:bodyPr/>
        <a:lstStyle/>
        <a:p>
          <a:endParaRPr lang="en-US" sz="4400"/>
        </a:p>
      </dgm:t>
    </dgm:pt>
    <dgm:pt modelId="{9195DD58-1EAB-42EB-BCED-1928D52F0201}" type="sibTrans" cxnId="{B37F2198-1675-4C52-BC81-145D7824DDBB}">
      <dgm:prSet/>
      <dgm:spPr/>
      <dgm:t>
        <a:bodyPr/>
        <a:lstStyle/>
        <a:p>
          <a:endParaRPr lang="en-US" sz="2400"/>
        </a:p>
      </dgm:t>
    </dgm:pt>
    <dgm:pt modelId="{425611AF-87DE-4A42-94B0-FF9B79BEDB7F}">
      <dgm:prSet phldrT="[Text]" custT="1"/>
      <dgm:spPr/>
      <dgm:t>
        <a:bodyPr/>
        <a:lstStyle/>
        <a:p>
          <a:r>
            <a:rPr lang="en-US" sz="1400" dirty="0"/>
            <a:t>Work together to host clinics, educational campaigns, or seek new funding </a:t>
          </a:r>
        </a:p>
      </dgm:t>
    </dgm:pt>
    <dgm:pt modelId="{EB1FC8AA-A602-4424-8B26-344B06D34845}" type="parTrans" cxnId="{C3086FF1-99F3-4DC3-B1E8-C767201550E7}">
      <dgm:prSet/>
      <dgm:spPr/>
      <dgm:t>
        <a:bodyPr/>
        <a:lstStyle/>
        <a:p>
          <a:endParaRPr lang="en-US" sz="4400"/>
        </a:p>
      </dgm:t>
    </dgm:pt>
    <dgm:pt modelId="{CF8C262E-8B85-4891-B368-9590AD113704}" type="sibTrans" cxnId="{C3086FF1-99F3-4DC3-B1E8-C767201550E7}">
      <dgm:prSet/>
      <dgm:spPr/>
      <dgm:t>
        <a:bodyPr/>
        <a:lstStyle/>
        <a:p>
          <a:endParaRPr lang="en-US" sz="2400"/>
        </a:p>
      </dgm:t>
    </dgm:pt>
    <dgm:pt modelId="{84665A30-B39D-4810-9AC2-C8F2EC27FB60}">
      <dgm:prSet phldrT="[Text]" custT="1"/>
      <dgm:spPr/>
      <dgm:t>
        <a:bodyPr/>
        <a:lstStyle/>
        <a:p>
          <a:r>
            <a:rPr lang="en-US" sz="1400"/>
            <a:t>Track progress to create visible wins </a:t>
          </a:r>
        </a:p>
      </dgm:t>
    </dgm:pt>
    <dgm:pt modelId="{7CBB69C5-B89D-4F70-844E-A4A38363B718}" type="parTrans" cxnId="{0C70D2CC-A000-4F79-9C8E-E64508FC12FE}">
      <dgm:prSet/>
      <dgm:spPr/>
      <dgm:t>
        <a:bodyPr/>
        <a:lstStyle/>
        <a:p>
          <a:endParaRPr lang="en-US" sz="4400"/>
        </a:p>
      </dgm:t>
    </dgm:pt>
    <dgm:pt modelId="{53A72B5A-A401-4C9E-AEE8-A03D4E5013A5}" type="sibTrans" cxnId="{0C70D2CC-A000-4F79-9C8E-E64508FC12FE}">
      <dgm:prSet/>
      <dgm:spPr/>
      <dgm:t>
        <a:bodyPr/>
        <a:lstStyle/>
        <a:p>
          <a:endParaRPr lang="en-US" sz="2400"/>
        </a:p>
      </dgm:t>
    </dgm:pt>
    <dgm:pt modelId="{26A3218B-7242-44D1-84F2-BB982FE9E16A}">
      <dgm:prSet phldrT="[Text]" custT="1"/>
      <dgm:spPr/>
      <dgm:t>
        <a:bodyPr/>
        <a:lstStyle/>
        <a:p>
          <a:r>
            <a:rPr lang="en-US" sz="1400" dirty="0"/>
            <a:t>Build long-term relationships and adapt over time</a:t>
          </a:r>
        </a:p>
      </dgm:t>
    </dgm:pt>
    <dgm:pt modelId="{C38590C4-F6F2-4295-87C9-61C94DCBE51B}" type="parTrans" cxnId="{4E390A90-382F-4D82-B2D6-825FDED76466}">
      <dgm:prSet/>
      <dgm:spPr/>
      <dgm:t>
        <a:bodyPr/>
        <a:lstStyle/>
        <a:p>
          <a:endParaRPr lang="en-US" sz="4400"/>
        </a:p>
      </dgm:t>
    </dgm:pt>
    <dgm:pt modelId="{DC8C0206-A3E7-44D8-A3F2-70030433ACA3}" type="sibTrans" cxnId="{4E390A90-382F-4D82-B2D6-825FDED76466}">
      <dgm:prSet/>
      <dgm:spPr/>
      <dgm:t>
        <a:bodyPr/>
        <a:lstStyle/>
        <a:p>
          <a:endParaRPr lang="en-US" sz="2400"/>
        </a:p>
      </dgm:t>
    </dgm:pt>
    <dgm:pt modelId="{87DCDC6D-45D3-481B-B384-E704816231A5}" type="pres">
      <dgm:prSet presAssocID="{B56526E3-F23B-449A-BFA5-E2C35DD732DD}" presName="root" presStyleCnt="0">
        <dgm:presLayoutVars>
          <dgm:dir/>
          <dgm:resizeHandles val="exact"/>
        </dgm:presLayoutVars>
      </dgm:prSet>
      <dgm:spPr/>
    </dgm:pt>
    <dgm:pt modelId="{D8E318EF-7209-4651-BEBD-200C81B2593D}" type="pres">
      <dgm:prSet presAssocID="{3D195CF8-002A-4806-89A7-4B045E69F081}" presName="compNode" presStyleCnt="0"/>
      <dgm:spPr/>
    </dgm:pt>
    <dgm:pt modelId="{4E343F48-6FA1-4189-866E-0FBE76A2FB6F}" type="pres">
      <dgm:prSet presAssocID="{3D195CF8-002A-4806-89A7-4B045E69F081}"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16757FD9-BFCA-44A1-895B-81E9783BC804}" type="pres">
      <dgm:prSet presAssocID="{3D195CF8-002A-4806-89A7-4B045E69F081}" presName="iconSpace" presStyleCnt="0"/>
      <dgm:spPr/>
    </dgm:pt>
    <dgm:pt modelId="{D728BA20-F255-47EF-9F37-D80FA6035827}" type="pres">
      <dgm:prSet presAssocID="{3D195CF8-002A-4806-89A7-4B045E69F081}" presName="parTx" presStyleLbl="revTx" presStyleIdx="0" presStyleCnt="14">
        <dgm:presLayoutVars>
          <dgm:chMax val="0"/>
          <dgm:chPref val="0"/>
        </dgm:presLayoutVars>
      </dgm:prSet>
      <dgm:spPr/>
    </dgm:pt>
    <dgm:pt modelId="{A64D112A-A332-4124-8C7B-F0F106893EF7}" type="pres">
      <dgm:prSet presAssocID="{3D195CF8-002A-4806-89A7-4B045E69F081}" presName="txSpace" presStyleCnt="0"/>
      <dgm:spPr/>
    </dgm:pt>
    <dgm:pt modelId="{D8E06666-B36D-49F6-AD01-3771ADEBB929}" type="pres">
      <dgm:prSet presAssocID="{3D195CF8-002A-4806-89A7-4B045E69F081}" presName="desTx" presStyleLbl="revTx" presStyleIdx="1" presStyleCnt="14">
        <dgm:presLayoutVars/>
      </dgm:prSet>
      <dgm:spPr/>
    </dgm:pt>
    <dgm:pt modelId="{156D245D-20B7-4BE9-AB68-953743DE0E22}" type="pres">
      <dgm:prSet presAssocID="{7A2A805B-CC3F-4D4B-BFFE-9FD30175B650}" presName="sibTrans" presStyleCnt="0"/>
      <dgm:spPr/>
    </dgm:pt>
    <dgm:pt modelId="{75C8B2FA-A23D-42DB-B529-0C4D22179BE6}" type="pres">
      <dgm:prSet presAssocID="{E65BFA51-1E69-4DE0-A228-EBB6351F0E0D}" presName="compNode" presStyleCnt="0"/>
      <dgm:spPr/>
    </dgm:pt>
    <dgm:pt modelId="{B92A3712-6326-45D6-9DEE-78ABFD9C10D9}" type="pres">
      <dgm:prSet presAssocID="{E65BFA51-1E69-4DE0-A228-EBB6351F0E0D}"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550B495B-22FD-4644-972A-D7A97D767158}" type="pres">
      <dgm:prSet presAssocID="{E65BFA51-1E69-4DE0-A228-EBB6351F0E0D}" presName="iconSpace" presStyleCnt="0"/>
      <dgm:spPr/>
    </dgm:pt>
    <dgm:pt modelId="{5BBBCD55-04C9-40B9-A58F-F7F586DF4FFA}" type="pres">
      <dgm:prSet presAssocID="{E65BFA51-1E69-4DE0-A228-EBB6351F0E0D}" presName="parTx" presStyleLbl="revTx" presStyleIdx="2" presStyleCnt="14">
        <dgm:presLayoutVars>
          <dgm:chMax val="0"/>
          <dgm:chPref val="0"/>
        </dgm:presLayoutVars>
      </dgm:prSet>
      <dgm:spPr/>
    </dgm:pt>
    <dgm:pt modelId="{875FC308-F526-4A38-92C1-49025D67D4B6}" type="pres">
      <dgm:prSet presAssocID="{E65BFA51-1E69-4DE0-A228-EBB6351F0E0D}" presName="txSpace" presStyleCnt="0"/>
      <dgm:spPr/>
    </dgm:pt>
    <dgm:pt modelId="{B2D5A101-6BBE-4D02-BDC4-E958711CEA2A}" type="pres">
      <dgm:prSet presAssocID="{E65BFA51-1E69-4DE0-A228-EBB6351F0E0D}" presName="desTx" presStyleLbl="revTx" presStyleIdx="3" presStyleCnt="14">
        <dgm:presLayoutVars/>
      </dgm:prSet>
      <dgm:spPr/>
    </dgm:pt>
    <dgm:pt modelId="{8C2FB886-5AD3-4ECE-AAC6-DC70C035E620}" type="pres">
      <dgm:prSet presAssocID="{56800DE2-9836-4EA2-B7EB-47DA1428A8B1}" presName="sibTrans" presStyleCnt="0"/>
      <dgm:spPr/>
    </dgm:pt>
    <dgm:pt modelId="{60D49C6C-DB7B-4577-B118-49785B3196D3}" type="pres">
      <dgm:prSet presAssocID="{7560ABA2-C7E1-4893-9B73-27B3CE54A16D}" presName="compNode" presStyleCnt="0"/>
      <dgm:spPr/>
    </dgm:pt>
    <dgm:pt modelId="{3F3917B2-24D4-4E5E-B116-B9780066F9B3}" type="pres">
      <dgm:prSet presAssocID="{7560ABA2-C7E1-4893-9B73-27B3CE54A16D}"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erarchy"/>
        </a:ext>
      </dgm:extLst>
    </dgm:pt>
    <dgm:pt modelId="{D5CEDEF2-19E9-415B-8DA8-52CCB2A44724}" type="pres">
      <dgm:prSet presAssocID="{7560ABA2-C7E1-4893-9B73-27B3CE54A16D}" presName="iconSpace" presStyleCnt="0"/>
      <dgm:spPr/>
    </dgm:pt>
    <dgm:pt modelId="{4A31B995-DC5D-4599-90CA-BFED78A64419}" type="pres">
      <dgm:prSet presAssocID="{7560ABA2-C7E1-4893-9B73-27B3CE54A16D}" presName="parTx" presStyleLbl="revTx" presStyleIdx="4" presStyleCnt="14">
        <dgm:presLayoutVars>
          <dgm:chMax val="0"/>
          <dgm:chPref val="0"/>
        </dgm:presLayoutVars>
      </dgm:prSet>
      <dgm:spPr/>
    </dgm:pt>
    <dgm:pt modelId="{141593E2-9AAE-464A-92F3-086D7705B086}" type="pres">
      <dgm:prSet presAssocID="{7560ABA2-C7E1-4893-9B73-27B3CE54A16D}" presName="txSpace" presStyleCnt="0"/>
      <dgm:spPr/>
    </dgm:pt>
    <dgm:pt modelId="{D6BE2612-7299-41E2-A2D5-E7BB58AAFF94}" type="pres">
      <dgm:prSet presAssocID="{7560ABA2-C7E1-4893-9B73-27B3CE54A16D}" presName="desTx" presStyleLbl="revTx" presStyleIdx="5" presStyleCnt="14">
        <dgm:presLayoutVars/>
      </dgm:prSet>
      <dgm:spPr/>
    </dgm:pt>
    <dgm:pt modelId="{93AB2035-2A24-4BE0-97D0-EA6C9ED6DC64}" type="pres">
      <dgm:prSet presAssocID="{8FFE0A88-E7F6-4E80-8757-A4E9DFD1BFEC}" presName="sibTrans" presStyleCnt="0"/>
      <dgm:spPr/>
    </dgm:pt>
    <dgm:pt modelId="{7EE32724-25BA-43A7-B8A4-582A4AE615A3}" type="pres">
      <dgm:prSet presAssocID="{5C249C90-1FE5-4CCC-9966-0088D77F3640}" presName="compNode" presStyleCnt="0"/>
      <dgm:spPr/>
    </dgm:pt>
    <dgm:pt modelId="{C863710F-C933-4795-85EF-8ED3374AAAE3}" type="pres">
      <dgm:prSet presAssocID="{5C249C90-1FE5-4CCC-9966-0088D77F3640}"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08E8D19F-6D29-4684-B89C-2E694568E4DA}" type="pres">
      <dgm:prSet presAssocID="{5C249C90-1FE5-4CCC-9966-0088D77F3640}" presName="iconSpace" presStyleCnt="0"/>
      <dgm:spPr/>
    </dgm:pt>
    <dgm:pt modelId="{1D14137B-721D-4C18-A622-5E7563C22710}" type="pres">
      <dgm:prSet presAssocID="{5C249C90-1FE5-4CCC-9966-0088D77F3640}" presName="parTx" presStyleLbl="revTx" presStyleIdx="6" presStyleCnt="14">
        <dgm:presLayoutVars>
          <dgm:chMax val="0"/>
          <dgm:chPref val="0"/>
        </dgm:presLayoutVars>
      </dgm:prSet>
      <dgm:spPr/>
    </dgm:pt>
    <dgm:pt modelId="{BE1BD19C-3407-4B3C-A8D7-1B664F1B4FBB}" type="pres">
      <dgm:prSet presAssocID="{5C249C90-1FE5-4CCC-9966-0088D77F3640}" presName="txSpace" presStyleCnt="0"/>
      <dgm:spPr/>
    </dgm:pt>
    <dgm:pt modelId="{55531F01-0C33-46D9-BDCC-07D8C6A19ED0}" type="pres">
      <dgm:prSet presAssocID="{5C249C90-1FE5-4CCC-9966-0088D77F3640}" presName="desTx" presStyleLbl="revTx" presStyleIdx="7" presStyleCnt="14">
        <dgm:presLayoutVars/>
      </dgm:prSet>
      <dgm:spPr/>
    </dgm:pt>
    <dgm:pt modelId="{A023C9BD-2898-4360-A02B-6BEC16EEEFF5}" type="pres">
      <dgm:prSet presAssocID="{BEA4D099-E927-4111-AAF0-248BE0642609}" presName="sibTrans" presStyleCnt="0"/>
      <dgm:spPr/>
    </dgm:pt>
    <dgm:pt modelId="{F80F4459-FBAB-427A-B766-C2BC773601B5}" type="pres">
      <dgm:prSet presAssocID="{10F0D35F-0472-488B-A77C-08AF186CDB15}" presName="compNode" presStyleCnt="0"/>
      <dgm:spPr/>
    </dgm:pt>
    <dgm:pt modelId="{F7233AEB-A9DD-4201-99FF-1CA17D60355C}" type="pres">
      <dgm:prSet presAssocID="{10F0D35F-0472-488B-A77C-08AF186CDB15}"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choolhouse"/>
        </a:ext>
      </dgm:extLst>
    </dgm:pt>
    <dgm:pt modelId="{BFF9AA11-A9CD-466D-B206-269A827F47F0}" type="pres">
      <dgm:prSet presAssocID="{10F0D35F-0472-488B-A77C-08AF186CDB15}" presName="iconSpace" presStyleCnt="0"/>
      <dgm:spPr/>
    </dgm:pt>
    <dgm:pt modelId="{72E23B33-DAEC-4BD2-805A-56E2BEB6A6D9}" type="pres">
      <dgm:prSet presAssocID="{10F0D35F-0472-488B-A77C-08AF186CDB15}" presName="parTx" presStyleLbl="revTx" presStyleIdx="8" presStyleCnt="14">
        <dgm:presLayoutVars>
          <dgm:chMax val="0"/>
          <dgm:chPref val="0"/>
        </dgm:presLayoutVars>
      </dgm:prSet>
      <dgm:spPr/>
    </dgm:pt>
    <dgm:pt modelId="{510C6D61-5A30-4BDC-BC26-E33080854C67}" type="pres">
      <dgm:prSet presAssocID="{10F0D35F-0472-488B-A77C-08AF186CDB15}" presName="txSpace" presStyleCnt="0"/>
      <dgm:spPr/>
    </dgm:pt>
    <dgm:pt modelId="{6D3DD6E9-6545-4B00-A6C1-FEE9C85DE569}" type="pres">
      <dgm:prSet presAssocID="{10F0D35F-0472-488B-A77C-08AF186CDB15}" presName="desTx" presStyleLbl="revTx" presStyleIdx="9" presStyleCnt="14">
        <dgm:presLayoutVars/>
      </dgm:prSet>
      <dgm:spPr/>
    </dgm:pt>
    <dgm:pt modelId="{0E317FA1-E017-4C83-A2F7-EEF42D200C96}" type="pres">
      <dgm:prSet presAssocID="{EACB08CB-B2EB-48D1-8625-CE7DDD76F562}" presName="sibTrans" presStyleCnt="0"/>
      <dgm:spPr/>
    </dgm:pt>
    <dgm:pt modelId="{7DA30E7C-4199-4751-8583-53D904C46578}" type="pres">
      <dgm:prSet presAssocID="{F12C77EC-8763-4FDC-A507-3E152B199224}" presName="compNode" presStyleCnt="0"/>
      <dgm:spPr/>
    </dgm:pt>
    <dgm:pt modelId="{77A72A33-F2A3-4D69-A838-234208EF49CC}" type="pres">
      <dgm:prSet presAssocID="{F12C77EC-8763-4FDC-A507-3E152B199224}"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Upward trend"/>
        </a:ext>
      </dgm:extLst>
    </dgm:pt>
    <dgm:pt modelId="{738FCECB-8719-4FD5-B74C-F22DCB32F2BE}" type="pres">
      <dgm:prSet presAssocID="{F12C77EC-8763-4FDC-A507-3E152B199224}" presName="iconSpace" presStyleCnt="0"/>
      <dgm:spPr/>
    </dgm:pt>
    <dgm:pt modelId="{C583B1BF-1C0C-415B-8F82-9B6ED9E4D61A}" type="pres">
      <dgm:prSet presAssocID="{F12C77EC-8763-4FDC-A507-3E152B199224}" presName="parTx" presStyleLbl="revTx" presStyleIdx="10" presStyleCnt="14">
        <dgm:presLayoutVars>
          <dgm:chMax val="0"/>
          <dgm:chPref val="0"/>
        </dgm:presLayoutVars>
      </dgm:prSet>
      <dgm:spPr/>
    </dgm:pt>
    <dgm:pt modelId="{ACD828ED-2D25-4824-A82C-5C0403907990}" type="pres">
      <dgm:prSet presAssocID="{F12C77EC-8763-4FDC-A507-3E152B199224}" presName="txSpace" presStyleCnt="0"/>
      <dgm:spPr/>
    </dgm:pt>
    <dgm:pt modelId="{991D22C1-5076-4ABA-8792-6258C8444CB9}" type="pres">
      <dgm:prSet presAssocID="{F12C77EC-8763-4FDC-A507-3E152B199224}" presName="desTx" presStyleLbl="revTx" presStyleIdx="11" presStyleCnt="14">
        <dgm:presLayoutVars/>
      </dgm:prSet>
      <dgm:spPr/>
    </dgm:pt>
    <dgm:pt modelId="{9E1213D5-3C74-48A9-AE24-C2FDB3D5D6A7}" type="pres">
      <dgm:prSet presAssocID="{3C354046-5E1F-4C6F-B54A-A83DA97DAD92}" presName="sibTrans" presStyleCnt="0"/>
      <dgm:spPr/>
    </dgm:pt>
    <dgm:pt modelId="{243F5538-D7BE-4E20-B5A7-9BA5D6CDD90D}" type="pres">
      <dgm:prSet presAssocID="{C5A71129-EB4F-455B-938B-021F9D123BBE}" presName="compNode" presStyleCnt="0"/>
      <dgm:spPr/>
    </dgm:pt>
    <dgm:pt modelId="{E296521C-7B5E-444E-8596-AB003BBBA56E}" type="pres">
      <dgm:prSet presAssocID="{C5A71129-EB4F-455B-938B-021F9D123BBE}"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Workflow"/>
        </a:ext>
      </dgm:extLst>
    </dgm:pt>
    <dgm:pt modelId="{CB80083E-DFA1-4254-A8FC-70845C69E186}" type="pres">
      <dgm:prSet presAssocID="{C5A71129-EB4F-455B-938B-021F9D123BBE}" presName="iconSpace" presStyleCnt="0"/>
      <dgm:spPr/>
    </dgm:pt>
    <dgm:pt modelId="{F4B5B877-9D2A-45CF-A470-0CC5102C3427}" type="pres">
      <dgm:prSet presAssocID="{C5A71129-EB4F-455B-938B-021F9D123BBE}" presName="parTx" presStyleLbl="revTx" presStyleIdx="12" presStyleCnt="14">
        <dgm:presLayoutVars>
          <dgm:chMax val="0"/>
          <dgm:chPref val="0"/>
        </dgm:presLayoutVars>
      </dgm:prSet>
      <dgm:spPr/>
    </dgm:pt>
    <dgm:pt modelId="{D57FB1AF-F49D-45AE-B7C5-4F0D19300231}" type="pres">
      <dgm:prSet presAssocID="{C5A71129-EB4F-455B-938B-021F9D123BBE}" presName="txSpace" presStyleCnt="0"/>
      <dgm:spPr/>
    </dgm:pt>
    <dgm:pt modelId="{8490EC16-96C7-4783-A4F1-8A837AF5A5C1}" type="pres">
      <dgm:prSet presAssocID="{C5A71129-EB4F-455B-938B-021F9D123BBE}" presName="desTx" presStyleLbl="revTx" presStyleIdx="13" presStyleCnt="14">
        <dgm:presLayoutVars/>
      </dgm:prSet>
      <dgm:spPr/>
    </dgm:pt>
  </dgm:ptLst>
  <dgm:cxnLst>
    <dgm:cxn modelId="{64FEF202-3BC5-408A-AE0D-E0C226287B0B}" type="presOf" srcId="{E65BFA51-1E69-4DE0-A228-EBB6351F0E0D}" destId="{5BBBCD55-04C9-40B9-A58F-F7F586DF4FFA}" srcOrd="0" destOrd="0" presId="urn:microsoft.com/office/officeart/2018/2/layout/IconLabelDescriptionList"/>
    <dgm:cxn modelId="{8A2FA008-0DC2-4750-9A14-BD7C09AF9F0B}" type="presOf" srcId="{26A3218B-7242-44D1-84F2-BB982FE9E16A}" destId="{8490EC16-96C7-4783-A4F1-8A837AF5A5C1}" srcOrd="0" destOrd="0" presId="urn:microsoft.com/office/officeart/2018/2/layout/IconLabelDescriptionList"/>
    <dgm:cxn modelId="{22AFAC42-09CA-438A-8DC7-313325C4CDCA}" srcId="{7560ABA2-C7E1-4893-9B73-27B3CE54A16D}" destId="{C6D68AFD-D70C-49DD-85E6-0ABE81395395}" srcOrd="0" destOrd="0" parTransId="{D4F949DB-A14E-46A8-85C4-04B552B46D1A}" sibTransId="{BCCCD761-9E3C-4F2C-889C-BF9980C4AFB5}"/>
    <dgm:cxn modelId="{872FFA62-BB74-40D5-9A15-BF7272718E45}" type="presOf" srcId="{5C249C90-1FE5-4CCC-9966-0088D77F3640}" destId="{1D14137B-721D-4C18-A622-5E7563C22710}" srcOrd="0" destOrd="0" presId="urn:microsoft.com/office/officeart/2018/2/layout/IconLabelDescriptionList"/>
    <dgm:cxn modelId="{3DFA2364-5A6B-4CA1-8180-4E7F659A149D}" type="presOf" srcId="{C5A71129-EB4F-455B-938B-021F9D123BBE}" destId="{F4B5B877-9D2A-45CF-A470-0CC5102C3427}" srcOrd="0" destOrd="0" presId="urn:microsoft.com/office/officeart/2018/2/layout/IconLabelDescriptionList"/>
    <dgm:cxn modelId="{E44ACA4B-508D-4E7A-B5AE-B2B8E5D1F159}" type="presOf" srcId="{7560ABA2-C7E1-4893-9B73-27B3CE54A16D}" destId="{4A31B995-DC5D-4599-90CA-BFED78A64419}" srcOrd="0" destOrd="0" presId="urn:microsoft.com/office/officeart/2018/2/layout/IconLabelDescriptionList"/>
    <dgm:cxn modelId="{9A38C971-C06E-4934-A617-A806F4C7FC42}" type="presOf" srcId="{3D195CF8-002A-4806-89A7-4B045E69F081}" destId="{D728BA20-F255-47EF-9F37-D80FA6035827}" srcOrd="0" destOrd="0" presId="urn:microsoft.com/office/officeart/2018/2/layout/IconLabelDescriptionList"/>
    <dgm:cxn modelId="{28E6AA53-FD35-4178-9003-C548DE31F8EE}" type="presOf" srcId="{425611AF-87DE-4A42-94B0-FF9B79BEDB7F}" destId="{6D3DD6E9-6545-4B00-A6C1-FEE9C85DE569}" srcOrd="0" destOrd="0" presId="urn:microsoft.com/office/officeart/2018/2/layout/IconLabelDescriptionList"/>
    <dgm:cxn modelId="{C6CC8254-0CC2-4083-AC24-4B4A080A7369}" srcId="{B56526E3-F23B-449A-BFA5-E2C35DD732DD}" destId="{7560ABA2-C7E1-4893-9B73-27B3CE54A16D}" srcOrd="2" destOrd="0" parTransId="{3FE3C9B8-3DDB-4FE0-B883-2BA3EA77656F}" sibTransId="{8FFE0A88-E7F6-4E80-8757-A4E9DFD1BFEC}"/>
    <dgm:cxn modelId="{9D437C55-0B70-4932-A992-F25DD7AFE4EF}" type="presOf" srcId="{B56526E3-F23B-449A-BFA5-E2C35DD732DD}" destId="{87DCDC6D-45D3-481B-B384-E704816231A5}" srcOrd="0" destOrd="0" presId="urn:microsoft.com/office/officeart/2018/2/layout/IconLabelDescriptionList"/>
    <dgm:cxn modelId="{606D5B56-90D3-490D-9355-539B05C1889D}" srcId="{B56526E3-F23B-449A-BFA5-E2C35DD732DD}" destId="{E65BFA51-1E69-4DE0-A228-EBB6351F0E0D}" srcOrd="1" destOrd="0" parTransId="{3694EC08-FAC5-4C21-8B37-5D1E97D181C6}" sibTransId="{56800DE2-9836-4EA2-B7EB-47DA1428A8B1}"/>
    <dgm:cxn modelId="{F8D76557-CE46-41B9-A79E-169303ECBF92}" type="presOf" srcId="{C6D68AFD-D70C-49DD-85E6-0ABE81395395}" destId="{D6BE2612-7299-41E2-A2D5-E7BB58AAFF94}" srcOrd="0" destOrd="0" presId="urn:microsoft.com/office/officeart/2018/2/layout/IconLabelDescriptionList"/>
    <dgm:cxn modelId="{3557D289-811D-44DE-B35A-3F869A46209D}" type="presOf" srcId="{84665A30-B39D-4810-9AC2-C8F2EC27FB60}" destId="{991D22C1-5076-4ABA-8792-6258C8444CB9}" srcOrd="0" destOrd="0" presId="urn:microsoft.com/office/officeart/2018/2/layout/IconLabelDescriptionList"/>
    <dgm:cxn modelId="{4EF2BC8D-BC9C-4432-8637-847024DBCF4E}" type="presOf" srcId="{F12C77EC-8763-4FDC-A507-3E152B199224}" destId="{C583B1BF-1C0C-415B-8F82-9B6ED9E4D61A}" srcOrd="0" destOrd="0" presId="urn:microsoft.com/office/officeart/2018/2/layout/IconLabelDescriptionList"/>
    <dgm:cxn modelId="{4E390A90-382F-4D82-B2D6-825FDED76466}" srcId="{C5A71129-EB4F-455B-938B-021F9D123BBE}" destId="{26A3218B-7242-44D1-84F2-BB982FE9E16A}" srcOrd="0" destOrd="0" parTransId="{C38590C4-F6F2-4295-87C9-61C94DCBE51B}" sibTransId="{DC8C0206-A3E7-44D8-A3F2-70030433ACA3}"/>
    <dgm:cxn modelId="{B37F2198-1675-4C52-BC81-145D7824DDBB}" srcId="{5C249C90-1FE5-4CCC-9966-0088D77F3640}" destId="{7975F743-4E9A-4529-8A9C-34A16188558A}" srcOrd="0" destOrd="0" parTransId="{9F0FD633-332D-4B1A-9A17-95AE00DA4683}" sibTransId="{9195DD58-1EAB-42EB-BCED-1928D52F0201}"/>
    <dgm:cxn modelId="{75E0DD98-8032-4BFA-9FF8-AA3F198B827C}" type="presOf" srcId="{7975F743-4E9A-4529-8A9C-34A16188558A}" destId="{55531F01-0C33-46D9-BDCC-07D8C6A19ED0}" srcOrd="0" destOrd="0" presId="urn:microsoft.com/office/officeart/2018/2/layout/IconLabelDescriptionList"/>
    <dgm:cxn modelId="{5D20429D-5449-4F4E-98B1-32CF3B751C28}" type="presOf" srcId="{E9E4F837-2922-445D-AE2A-892869C5220A}" destId="{D8E06666-B36D-49F6-AD01-3771ADEBB929}" srcOrd="0" destOrd="0" presId="urn:microsoft.com/office/officeart/2018/2/layout/IconLabelDescriptionList"/>
    <dgm:cxn modelId="{E6EA8FAB-06F7-4C6B-AD36-30D17FB41A75}" srcId="{3D195CF8-002A-4806-89A7-4B045E69F081}" destId="{E9E4F837-2922-445D-AE2A-892869C5220A}" srcOrd="0" destOrd="0" parTransId="{DA0FFFE6-95B4-4441-8143-B209E6F7B89D}" sibTransId="{5F3E8E69-F471-461D-B56D-D77D754EC440}"/>
    <dgm:cxn modelId="{DE4054B6-047C-420E-AB4F-575881BCEBCD}" srcId="{B56526E3-F23B-449A-BFA5-E2C35DD732DD}" destId="{C5A71129-EB4F-455B-938B-021F9D123BBE}" srcOrd="6" destOrd="0" parTransId="{22FCE7CA-5DFF-46D6-B313-087420312314}" sibTransId="{1BF815C8-EFC9-487F-8877-1D2F6F14E1DA}"/>
    <dgm:cxn modelId="{81253AB9-C353-450A-A997-8CCF240EA091}" type="presOf" srcId="{10F0D35F-0472-488B-A77C-08AF186CDB15}" destId="{72E23B33-DAEC-4BD2-805A-56E2BEB6A6D9}" srcOrd="0" destOrd="0" presId="urn:microsoft.com/office/officeart/2018/2/layout/IconLabelDescriptionList"/>
    <dgm:cxn modelId="{0734DCC7-DF18-4848-93C7-B38B9DEBCA8E}" srcId="{E65BFA51-1E69-4DE0-A228-EBB6351F0E0D}" destId="{12D865D3-4723-4993-B578-497287885366}" srcOrd="0" destOrd="0" parTransId="{99E5F49B-1987-42D8-AD03-5E040C0746FB}" sibTransId="{87A7F4B8-8B11-4563-9922-AB04093B1410}"/>
    <dgm:cxn modelId="{0C70D2CC-A000-4F79-9C8E-E64508FC12FE}" srcId="{F12C77EC-8763-4FDC-A507-3E152B199224}" destId="{84665A30-B39D-4810-9AC2-C8F2EC27FB60}" srcOrd="0" destOrd="0" parTransId="{7CBB69C5-B89D-4F70-844E-A4A38363B718}" sibTransId="{53A72B5A-A401-4C9E-AEE8-A03D4E5013A5}"/>
    <dgm:cxn modelId="{96F474D7-D5EF-4DA9-98B9-34F3BCAF69B4}" srcId="{B56526E3-F23B-449A-BFA5-E2C35DD732DD}" destId="{10F0D35F-0472-488B-A77C-08AF186CDB15}" srcOrd="4" destOrd="0" parTransId="{52A97C3F-8A04-4F34-9F24-8C388976712D}" sibTransId="{EACB08CB-B2EB-48D1-8625-CE7DDD76F562}"/>
    <dgm:cxn modelId="{C88607DE-AA39-4F1E-918E-2BF5C35EA07B}" srcId="{B56526E3-F23B-449A-BFA5-E2C35DD732DD}" destId="{5C249C90-1FE5-4CCC-9966-0088D77F3640}" srcOrd="3" destOrd="0" parTransId="{6265E79C-43D6-4C6E-AF5D-B4AC4BE5258F}" sibTransId="{BEA4D099-E927-4111-AAF0-248BE0642609}"/>
    <dgm:cxn modelId="{41F463E1-2EC1-47F0-AB1B-508DAE166E3E}" srcId="{B56526E3-F23B-449A-BFA5-E2C35DD732DD}" destId="{3D195CF8-002A-4806-89A7-4B045E69F081}" srcOrd="0" destOrd="0" parTransId="{0FC135B2-AAC0-4921-BC01-8B229A02C5AF}" sibTransId="{7A2A805B-CC3F-4D4B-BFFE-9FD30175B650}"/>
    <dgm:cxn modelId="{C3086FF1-99F3-4DC3-B1E8-C767201550E7}" srcId="{10F0D35F-0472-488B-A77C-08AF186CDB15}" destId="{425611AF-87DE-4A42-94B0-FF9B79BEDB7F}" srcOrd="0" destOrd="0" parTransId="{EB1FC8AA-A602-4424-8B26-344B06D34845}" sibTransId="{CF8C262E-8B85-4891-B368-9590AD113704}"/>
    <dgm:cxn modelId="{09D5D0F7-C63F-4FB4-8320-6EAE6307CADA}" srcId="{B56526E3-F23B-449A-BFA5-E2C35DD732DD}" destId="{F12C77EC-8763-4FDC-A507-3E152B199224}" srcOrd="5" destOrd="0" parTransId="{50A7536F-8BC0-4201-9694-D52CB6BE8E5B}" sibTransId="{3C354046-5E1F-4C6F-B54A-A83DA97DAD92}"/>
    <dgm:cxn modelId="{25F099FB-F2EF-42AC-8E20-999BF214AE31}" type="presOf" srcId="{12D865D3-4723-4993-B578-497287885366}" destId="{B2D5A101-6BBE-4D02-BDC4-E958711CEA2A}" srcOrd="0" destOrd="0" presId="urn:microsoft.com/office/officeart/2018/2/layout/IconLabelDescriptionList"/>
    <dgm:cxn modelId="{FF650756-0D0E-4531-9A7B-3008C32FA036}" type="presParOf" srcId="{87DCDC6D-45D3-481B-B384-E704816231A5}" destId="{D8E318EF-7209-4651-BEBD-200C81B2593D}" srcOrd="0" destOrd="0" presId="urn:microsoft.com/office/officeart/2018/2/layout/IconLabelDescriptionList"/>
    <dgm:cxn modelId="{821F4D16-895C-4238-81B9-828863EFF9E1}" type="presParOf" srcId="{D8E318EF-7209-4651-BEBD-200C81B2593D}" destId="{4E343F48-6FA1-4189-866E-0FBE76A2FB6F}" srcOrd="0" destOrd="0" presId="urn:microsoft.com/office/officeart/2018/2/layout/IconLabelDescriptionList"/>
    <dgm:cxn modelId="{6BDFF512-2AAE-495E-831D-76265CE55F3F}" type="presParOf" srcId="{D8E318EF-7209-4651-BEBD-200C81B2593D}" destId="{16757FD9-BFCA-44A1-895B-81E9783BC804}" srcOrd="1" destOrd="0" presId="urn:microsoft.com/office/officeart/2018/2/layout/IconLabelDescriptionList"/>
    <dgm:cxn modelId="{B3A6BD31-4F6A-4601-BB69-B0D9C5735CCA}" type="presParOf" srcId="{D8E318EF-7209-4651-BEBD-200C81B2593D}" destId="{D728BA20-F255-47EF-9F37-D80FA6035827}" srcOrd="2" destOrd="0" presId="urn:microsoft.com/office/officeart/2018/2/layout/IconLabelDescriptionList"/>
    <dgm:cxn modelId="{BFC78CD0-1A48-407C-9A5D-40E54C048DDD}" type="presParOf" srcId="{D8E318EF-7209-4651-BEBD-200C81B2593D}" destId="{A64D112A-A332-4124-8C7B-F0F106893EF7}" srcOrd="3" destOrd="0" presId="urn:microsoft.com/office/officeart/2018/2/layout/IconLabelDescriptionList"/>
    <dgm:cxn modelId="{F66EAF48-FB94-4D7E-ABD7-FB84AF98F4EB}" type="presParOf" srcId="{D8E318EF-7209-4651-BEBD-200C81B2593D}" destId="{D8E06666-B36D-49F6-AD01-3771ADEBB929}" srcOrd="4" destOrd="0" presId="urn:microsoft.com/office/officeart/2018/2/layout/IconLabelDescriptionList"/>
    <dgm:cxn modelId="{A68114F6-638F-43B2-8EF1-27AB3CE79C19}" type="presParOf" srcId="{87DCDC6D-45D3-481B-B384-E704816231A5}" destId="{156D245D-20B7-4BE9-AB68-953743DE0E22}" srcOrd="1" destOrd="0" presId="urn:microsoft.com/office/officeart/2018/2/layout/IconLabelDescriptionList"/>
    <dgm:cxn modelId="{082DF489-45E0-4C5A-85B8-20C7E7D6E08E}" type="presParOf" srcId="{87DCDC6D-45D3-481B-B384-E704816231A5}" destId="{75C8B2FA-A23D-42DB-B529-0C4D22179BE6}" srcOrd="2" destOrd="0" presId="urn:microsoft.com/office/officeart/2018/2/layout/IconLabelDescriptionList"/>
    <dgm:cxn modelId="{CCCB40A7-BCBC-4D1B-801F-C62A79696377}" type="presParOf" srcId="{75C8B2FA-A23D-42DB-B529-0C4D22179BE6}" destId="{B92A3712-6326-45D6-9DEE-78ABFD9C10D9}" srcOrd="0" destOrd="0" presId="urn:microsoft.com/office/officeart/2018/2/layout/IconLabelDescriptionList"/>
    <dgm:cxn modelId="{AAAF09DB-885B-4BBB-8545-175D3542AFE5}" type="presParOf" srcId="{75C8B2FA-A23D-42DB-B529-0C4D22179BE6}" destId="{550B495B-22FD-4644-972A-D7A97D767158}" srcOrd="1" destOrd="0" presId="urn:microsoft.com/office/officeart/2018/2/layout/IconLabelDescriptionList"/>
    <dgm:cxn modelId="{2959B387-6AD2-45AF-88B8-D3B571053626}" type="presParOf" srcId="{75C8B2FA-A23D-42DB-B529-0C4D22179BE6}" destId="{5BBBCD55-04C9-40B9-A58F-F7F586DF4FFA}" srcOrd="2" destOrd="0" presId="urn:microsoft.com/office/officeart/2018/2/layout/IconLabelDescriptionList"/>
    <dgm:cxn modelId="{37EBA70F-6862-4E54-8809-1E6069D9CAFD}" type="presParOf" srcId="{75C8B2FA-A23D-42DB-B529-0C4D22179BE6}" destId="{875FC308-F526-4A38-92C1-49025D67D4B6}" srcOrd="3" destOrd="0" presId="urn:microsoft.com/office/officeart/2018/2/layout/IconLabelDescriptionList"/>
    <dgm:cxn modelId="{D37B40C3-650E-48FD-B47C-6BD5D9AFB9A3}" type="presParOf" srcId="{75C8B2FA-A23D-42DB-B529-0C4D22179BE6}" destId="{B2D5A101-6BBE-4D02-BDC4-E958711CEA2A}" srcOrd="4" destOrd="0" presId="urn:microsoft.com/office/officeart/2018/2/layout/IconLabelDescriptionList"/>
    <dgm:cxn modelId="{2F4B00C1-667F-4670-BB8E-BC47B0114942}" type="presParOf" srcId="{87DCDC6D-45D3-481B-B384-E704816231A5}" destId="{8C2FB886-5AD3-4ECE-AAC6-DC70C035E620}" srcOrd="3" destOrd="0" presId="urn:microsoft.com/office/officeart/2018/2/layout/IconLabelDescriptionList"/>
    <dgm:cxn modelId="{DB5A602A-F683-49F8-AF60-14A6BF1B6917}" type="presParOf" srcId="{87DCDC6D-45D3-481B-B384-E704816231A5}" destId="{60D49C6C-DB7B-4577-B118-49785B3196D3}" srcOrd="4" destOrd="0" presId="urn:microsoft.com/office/officeart/2018/2/layout/IconLabelDescriptionList"/>
    <dgm:cxn modelId="{5F68286F-B0EA-48DD-9B5F-C42191C176B7}" type="presParOf" srcId="{60D49C6C-DB7B-4577-B118-49785B3196D3}" destId="{3F3917B2-24D4-4E5E-B116-B9780066F9B3}" srcOrd="0" destOrd="0" presId="urn:microsoft.com/office/officeart/2018/2/layout/IconLabelDescriptionList"/>
    <dgm:cxn modelId="{456CD133-C639-4B6E-BD12-85F3FC4DA50C}" type="presParOf" srcId="{60D49C6C-DB7B-4577-B118-49785B3196D3}" destId="{D5CEDEF2-19E9-415B-8DA8-52CCB2A44724}" srcOrd="1" destOrd="0" presId="urn:microsoft.com/office/officeart/2018/2/layout/IconLabelDescriptionList"/>
    <dgm:cxn modelId="{068301FA-A4E5-42D1-AB2E-2AD6DE85D014}" type="presParOf" srcId="{60D49C6C-DB7B-4577-B118-49785B3196D3}" destId="{4A31B995-DC5D-4599-90CA-BFED78A64419}" srcOrd="2" destOrd="0" presId="urn:microsoft.com/office/officeart/2018/2/layout/IconLabelDescriptionList"/>
    <dgm:cxn modelId="{984E8DDD-2AE2-437F-B89C-3A3BB93C7F27}" type="presParOf" srcId="{60D49C6C-DB7B-4577-B118-49785B3196D3}" destId="{141593E2-9AAE-464A-92F3-086D7705B086}" srcOrd="3" destOrd="0" presId="urn:microsoft.com/office/officeart/2018/2/layout/IconLabelDescriptionList"/>
    <dgm:cxn modelId="{5DD8FA49-994A-4987-BEE2-11DF94951683}" type="presParOf" srcId="{60D49C6C-DB7B-4577-B118-49785B3196D3}" destId="{D6BE2612-7299-41E2-A2D5-E7BB58AAFF94}" srcOrd="4" destOrd="0" presId="urn:microsoft.com/office/officeart/2018/2/layout/IconLabelDescriptionList"/>
    <dgm:cxn modelId="{406FD30C-3AFD-4AFD-A29D-48A20959E219}" type="presParOf" srcId="{87DCDC6D-45D3-481B-B384-E704816231A5}" destId="{93AB2035-2A24-4BE0-97D0-EA6C9ED6DC64}" srcOrd="5" destOrd="0" presId="urn:microsoft.com/office/officeart/2018/2/layout/IconLabelDescriptionList"/>
    <dgm:cxn modelId="{9CB1650B-A92A-46C8-B2C3-7B92005AD960}" type="presParOf" srcId="{87DCDC6D-45D3-481B-B384-E704816231A5}" destId="{7EE32724-25BA-43A7-B8A4-582A4AE615A3}" srcOrd="6" destOrd="0" presId="urn:microsoft.com/office/officeart/2018/2/layout/IconLabelDescriptionList"/>
    <dgm:cxn modelId="{07333249-F521-4A8E-8AEC-81FF35480B47}" type="presParOf" srcId="{7EE32724-25BA-43A7-B8A4-582A4AE615A3}" destId="{C863710F-C933-4795-85EF-8ED3374AAAE3}" srcOrd="0" destOrd="0" presId="urn:microsoft.com/office/officeart/2018/2/layout/IconLabelDescriptionList"/>
    <dgm:cxn modelId="{0F3152BB-5EA4-450C-93C4-C4440BDE5C32}" type="presParOf" srcId="{7EE32724-25BA-43A7-B8A4-582A4AE615A3}" destId="{08E8D19F-6D29-4684-B89C-2E694568E4DA}" srcOrd="1" destOrd="0" presId="urn:microsoft.com/office/officeart/2018/2/layout/IconLabelDescriptionList"/>
    <dgm:cxn modelId="{958FFC99-27E9-483A-8400-8C514C051F47}" type="presParOf" srcId="{7EE32724-25BA-43A7-B8A4-582A4AE615A3}" destId="{1D14137B-721D-4C18-A622-5E7563C22710}" srcOrd="2" destOrd="0" presId="urn:microsoft.com/office/officeart/2018/2/layout/IconLabelDescriptionList"/>
    <dgm:cxn modelId="{D5648563-EA14-4A8F-B225-8EF3EE68E427}" type="presParOf" srcId="{7EE32724-25BA-43A7-B8A4-582A4AE615A3}" destId="{BE1BD19C-3407-4B3C-A8D7-1B664F1B4FBB}" srcOrd="3" destOrd="0" presId="urn:microsoft.com/office/officeart/2018/2/layout/IconLabelDescriptionList"/>
    <dgm:cxn modelId="{40A98D81-C178-41DA-81F3-C1532E9631CB}" type="presParOf" srcId="{7EE32724-25BA-43A7-B8A4-582A4AE615A3}" destId="{55531F01-0C33-46D9-BDCC-07D8C6A19ED0}" srcOrd="4" destOrd="0" presId="urn:microsoft.com/office/officeart/2018/2/layout/IconLabelDescriptionList"/>
    <dgm:cxn modelId="{D871B16F-3E5D-41C1-A44D-42811965B51F}" type="presParOf" srcId="{87DCDC6D-45D3-481B-B384-E704816231A5}" destId="{A023C9BD-2898-4360-A02B-6BEC16EEEFF5}" srcOrd="7" destOrd="0" presId="urn:microsoft.com/office/officeart/2018/2/layout/IconLabelDescriptionList"/>
    <dgm:cxn modelId="{4781D54E-FA88-4185-A498-B0B294FC1F98}" type="presParOf" srcId="{87DCDC6D-45D3-481B-B384-E704816231A5}" destId="{F80F4459-FBAB-427A-B766-C2BC773601B5}" srcOrd="8" destOrd="0" presId="urn:microsoft.com/office/officeart/2018/2/layout/IconLabelDescriptionList"/>
    <dgm:cxn modelId="{86ECF5BE-8D4E-44A0-89E7-D61030A5E65F}" type="presParOf" srcId="{F80F4459-FBAB-427A-B766-C2BC773601B5}" destId="{F7233AEB-A9DD-4201-99FF-1CA17D60355C}" srcOrd="0" destOrd="0" presId="urn:microsoft.com/office/officeart/2018/2/layout/IconLabelDescriptionList"/>
    <dgm:cxn modelId="{D888DA04-0F70-4219-96D1-C7F8F90BEA1B}" type="presParOf" srcId="{F80F4459-FBAB-427A-B766-C2BC773601B5}" destId="{BFF9AA11-A9CD-466D-B206-269A827F47F0}" srcOrd="1" destOrd="0" presId="urn:microsoft.com/office/officeart/2018/2/layout/IconLabelDescriptionList"/>
    <dgm:cxn modelId="{ADCF93DB-A746-4670-9581-5CC555F9FEC9}" type="presParOf" srcId="{F80F4459-FBAB-427A-B766-C2BC773601B5}" destId="{72E23B33-DAEC-4BD2-805A-56E2BEB6A6D9}" srcOrd="2" destOrd="0" presId="urn:microsoft.com/office/officeart/2018/2/layout/IconLabelDescriptionList"/>
    <dgm:cxn modelId="{FC776B1A-52FF-4164-A882-6744E4045F34}" type="presParOf" srcId="{F80F4459-FBAB-427A-B766-C2BC773601B5}" destId="{510C6D61-5A30-4BDC-BC26-E33080854C67}" srcOrd="3" destOrd="0" presId="urn:microsoft.com/office/officeart/2018/2/layout/IconLabelDescriptionList"/>
    <dgm:cxn modelId="{6BD9F470-F044-44C5-953D-D1F53B2F94E8}" type="presParOf" srcId="{F80F4459-FBAB-427A-B766-C2BC773601B5}" destId="{6D3DD6E9-6545-4B00-A6C1-FEE9C85DE569}" srcOrd="4" destOrd="0" presId="urn:microsoft.com/office/officeart/2018/2/layout/IconLabelDescriptionList"/>
    <dgm:cxn modelId="{681E3139-DF79-4FE9-A7FC-89AA2B3DF413}" type="presParOf" srcId="{87DCDC6D-45D3-481B-B384-E704816231A5}" destId="{0E317FA1-E017-4C83-A2F7-EEF42D200C96}" srcOrd="9" destOrd="0" presId="urn:microsoft.com/office/officeart/2018/2/layout/IconLabelDescriptionList"/>
    <dgm:cxn modelId="{F12700E6-3AF7-4DE0-82A9-4B23166B189B}" type="presParOf" srcId="{87DCDC6D-45D3-481B-B384-E704816231A5}" destId="{7DA30E7C-4199-4751-8583-53D904C46578}" srcOrd="10" destOrd="0" presId="urn:microsoft.com/office/officeart/2018/2/layout/IconLabelDescriptionList"/>
    <dgm:cxn modelId="{1A7723B4-166A-43C4-A8F9-1D8004123537}" type="presParOf" srcId="{7DA30E7C-4199-4751-8583-53D904C46578}" destId="{77A72A33-F2A3-4D69-A838-234208EF49CC}" srcOrd="0" destOrd="0" presId="urn:microsoft.com/office/officeart/2018/2/layout/IconLabelDescriptionList"/>
    <dgm:cxn modelId="{42753835-007A-44F6-8DD1-2B9ED6E76C75}" type="presParOf" srcId="{7DA30E7C-4199-4751-8583-53D904C46578}" destId="{738FCECB-8719-4FD5-B74C-F22DCB32F2BE}" srcOrd="1" destOrd="0" presId="urn:microsoft.com/office/officeart/2018/2/layout/IconLabelDescriptionList"/>
    <dgm:cxn modelId="{EA8291EC-FAB9-4D93-AF82-79DD95F8F4CA}" type="presParOf" srcId="{7DA30E7C-4199-4751-8583-53D904C46578}" destId="{C583B1BF-1C0C-415B-8F82-9B6ED9E4D61A}" srcOrd="2" destOrd="0" presId="urn:microsoft.com/office/officeart/2018/2/layout/IconLabelDescriptionList"/>
    <dgm:cxn modelId="{B095B2A8-AACE-4D1B-A83D-DDCFD9BD2922}" type="presParOf" srcId="{7DA30E7C-4199-4751-8583-53D904C46578}" destId="{ACD828ED-2D25-4824-A82C-5C0403907990}" srcOrd="3" destOrd="0" presId="urn:microsoft.com/office/officeart/2018/2/layout/IconLabelDescriptionList"/>
    <dgm:cxn modelId="{53AC2E97-3D48-4D0C-89CA-B8BD114EC80A}" type="presParOf" srcId="{7DA30E7C-4199-4751-8583-53D904C46578}" destId="{991D22C1-5076-4ABA-8792-6258C8444CB9}" srcOrd="4" destOrd="0" presId="urn:microsoft.com/office/officeart/2018/2/layout/IconLabelDescriptionList"/>
    <dgm:cxn modelId="{FD86F96F-C8CE-4877-A5A6-105402F932D4}" type="presParOf" srcId="{87DCDC6D-45D3-481B-B384-E704816231A5}" destId="{9E1213D5-3C74-48A9-AE24-C2FDB3D5D6A7}" srcOrd="11" destOrd="0" presId="urn:microsoft.com/office/officeart/2018/2/layout/IconLabelDescriptionList"/>
    <dgm:cxn modelId="{B536023B-D4C9-441C-9918-A386AC60348D}" type="presParOf" srcId="{87DCDC6D-45D3-481B-B384-E704816231A5}" destId="{243F5538-D7BE-4E20-B5A7-9BA5D6CDD90D}" srcOrd="12" destOrd="0" presId="urn:microsoft.com/office/officeart/2018/2/layout/IconLabelDescriptionList"/>
    <dgm:cxn modelId="{2DE8CE81-B135-4938-AB1A-6DBF74817085}" type="presParOf" srcId="{243F5538-D7BE-4E20-B5A7-9BA5D6CDD90D}" destId="{E296521C-7B5E-444E-8596-AB003BBBA56E}" srcOrd="0" destOrd="0" presId="urn:microsoft.com/office/officeart/2018/2/layout/IconLabelDescriptionList"/>
    <dgm:cxn modelId="{7B2BFFCA-DEB4-4476-B370-03C4CF78FE7B}" type="presParOf" srcId="{243F5538-D7BE-4E20-B5A7-9BA5D6CDD90D}" destId="{CB80083E-DFA1-4254-A8FC-70845C69E186}" srcOrd="1" destOrd="0" presId="urn:microsoft.com/office/officeart/2018/2/layout/IconLabelDescriptionList"/>
    <dgm:cxn modelId="{0C1B535E-BA8C-473E-B2AF-89C10E2BEEFC}" type="presParOf" srcId="{243F5538-D7BE-4E20-B5A7-9BA5D6CDD90D}" destId="{F4B5B877-9D2A-45CF-A470-0CC5102C3427}" srcOrd="2" destOrd="0" presId="urn:microsoft.com/office/officeart/2018/2/layout/IconLabelDescriptionList"/>
    <dgm:cxn modelId="{14168E54-9757-4F28-AC28-B967E15CA0C9}" type="presParOf" srcId="{243F5538-D7BE-4E20-B5A7-9BA5D6CDD90D}" destId="{D57FB1AF-F49D-45AE-B7C5-4F0D19300231}" srcOrd="3" destOrd="0" presId="urn:microsoft.com/office/officeart/2018/2/layout/IconLabelDescriptionList"/>
    <dgm:cxn modelId="{4A5066A3-A4C0-44E6-8FFC-31A73773135E}" type="presParOf" srcId="{243F5538-D7BE-4E20-B5A7-9BA5D6CDD90D}" destId="{8490EC16-96C7-4783-A4F1-8A837AF5A5C1}"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0A2A1D-8532-4FD4-B73A-848CD0059BFF}"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1AB0781C-A7F8-4B17-A3E3-CBF3CA03AC7B}">
      <dgm:prSet phldrT="[Text]" phldr="0"/>
      <dgm:spPr/>
      <dgm:t>
        <a:bodyPr/>
        <a:lstStyle/>
        <a:p>
          <a:pPr rtl="0"/>
          <a:r>
            <a:rPr lang="en-US">
              <a:latin typeface="Franklin Gothic Medium" panose="020B0603020102020204"/>
            </a:rPr>
            <a:t>Benefits of Research Partnerships</a:t>
          </a:r>
          <a:endParaRPr lang="en-US"/>
        </a:p>
      </dgm:t>
    </dgm:pt>
    <dgm:pt modelId="{33CBABC5-97FD-47AF-9AA5-D42FF9D1A9F1}" type="parTrans" cxnId="{7F838CCF-5603-4EBF-86A8-9A746EE48042}">
      <dgm:prSet/>
      <dgm:spPr/>
      <dgm:t>
        <a:bodyPr/>
        <a:lstStyle/>
        <a:p>
          <a:endParaRPr lang="en-US"/>
        </a:p>
      </dgm:t>
    </dgm:pt>
    <dgm:pt modelId="{ADB66054-5C0B-4686-9346-61E7BEBCF591}" type="sibTrans" cxnId="{7F838CCF-5603-4EBF-86A8-9A746EE48042}">
      <dgm:prSet/>
      <dgm:spPr/>
      <dgm:t>
        <a:bodyPr/>
        <a:lstStyle/>
        <a:p>
          <a:endParaRPr lang="en-US"/>
        </a:p>
      </dgm:t>
    </dgm:pt>
    <dgm:pt modelId="{6731078A-758D-4B94-8FEA-6E1E998349B7}">
      <dgm:prSet phldrT="[Text]" phldr="0"/>
      <dgm:spPr/>
      <dgm:t>
        <a:bodyPr/>
        <a:lstStyle/>
        <a:p>
          <a:pPr rtl="0"/>
          <a:r>
            <a:rPr lang="en-US">
              <a:latin typeface="Franklin Gothic Medium" panose="020B0603020102020204"/>
            </a:rPr>
            <a:t>Participating in clinical trials </a:t>
          </a:r>
          <a:endParaRPr lang="en-US"/>
        </a:p>
      </dgm:t>
    </dgm:pt>
    <dgm:pt modelId="{42DCC7CB-2369-4F87-AF4E-62F43D203D03}" type="parTrans" cxnId="{4B126A9E-D522-4FBB-9043-62FA8DBEC372}">
      <dgm:prSet/>
      <dgm:spPr/>
      <dgm:t>
        <a:bodyPr/>
        <a:lstStyle/>
        <a:p>
          <a:endParaRPr lang="en-US"/>
        </a:p>
      </dgm:t>
    </dgm:pt>
    <dgm:pt modelId="{63832DAD-233B-4818-AED5-BC01F5B5F8F0}" type="sibTrans" cxnId="{4B126A9E-D522-4FBB-9043-62FA8DBEC372}">
      <dgm:prSet/>
      <dgm:spPr/>
      <dgm:t>
        <a:bodyPr/>
        <a:lstStyle/>
        <a:p>
          <a:endParaRPr lang="en-US"/>
        </a:p>
      </dgm:t>
    </dgm:pt>
    <dgm:pt modelId="{B0932BC3-0307-47E3-A8AC-F2501B967130}">
      <dgm:prSet phldrT="[Text]" phldr="0"/>
      <dgm:spPr/>
      <dgm:t>
        <a:bodyPr/>
        <a:lstStyle/>
        <a:p>
          <a:pPr rtl="0"/>
          <a:r>
            <a:rPr lang="en-US">
              <a:latin typeface="Franklin Gothic Medium" panose="020B0603020102020204"/>
            </a:rPr>
            <a:t>Sharing program data</a:t>
          </a:r>
          <a:endParaRPr lang="en-US"/>
        </a:p>
      </dgm:t>
    </dgm:pt>
    <dgm:pt modelId="{9D33B20D-DD2B-4D0D-8051-81F4F3916E41}" type="parTrans" cxnId="{D037C421-8EC0-4E26-AF7F-005F90BB18C6}">
      <dgm:prSet/>
      <dgm:spPr/>
      <dgm:t>
        <a:bodyPr/>
        <a:lstStyle/>
        <a:p>
          <a:endParaRPr lang="en-US"/>
        </a:p>
      </dgm:t>
    </dgm:pt>
    <dgm:pt modelId="{625110D8-3368-49C5-ACCB-7CAD8BE7DC75}" type="sibTrans" cxnId="{D037C421-8EC0-4E26-AF7F-005F90BB18C6}">
      <dgm:prSet/>
      <dgm:spPr/>
      <dgm:t>
        <a:bodyPr/>
        <a:lstStyle/>
        <a:p>
          <a:endParaRPr lang="en-US"/>
        </a:p>
      </dgm:t>
    </dgm:pt>
    <dgm:pt modelId="{C02D002A-CDED-4570-B8B9-FB2FB09AF78D}">
      <dgm:prSet phldrT="[Text]" phldr="0"/>
      <dgm:spPr/>
      <dgm:t>
        <a:bodyPr/>
        <a:lstStyle/>
        <a:p>
          <a:pPr rtl="0"/>
          <a:r>
            <a:rPr lang="en-US">
              <a:latin typeface="Franklin Gothic Medium" panose="020B0603020102020204"/>
            </a:rPr>
            <a:t>Testing new interventions</a:t>
          </a:r>
        </a:p>
      </dgm:t>
    </dgm:pt>
    <dgm:pt modelId="{F0BF2F7A-69A5-47DC-B487-06036668307E}" type="parTrans" cxnId="{53F01771-6205-4904-B292-3EB5DB2AC4C3}">
      <dgm:prSet/>
      <dgm:spPr/>
      <dgm:t>
        <a:bodyPr/>
        <a:lstStyle/>
        <a:p>
          <a:endParaRPr lang="en-US"/>
        </a:p>
      </dgm:t>
    </dgm:pt>
    <dgm:pt modelId="{EEC63C88-C158-486A-AEAA-99A8A3E92DAC}" type="sibTrans" cxnId="{53F01771-6205-4904-B292-3EB5DB2AC4C3}">
      <dgm:prSet/>
      <dgm:spPr/>
      <dgm:t>
        <a:bodyPr/>
        <a:lstStyle/>
        <a:p>
          <a:endParaRPr lang="en-US"/>
        </a:p>
      </dgm:t>
    </dgm:pt>
    <dgm:pt modelId="{1ECC06E6-5EC2-4293-905A-D813524B677F}">
      <dgm:prSet phldr="0"/>
      <dgm:spPr/>
      <dgm:t>
        <a:bodyPr/>
        <a:lstStyle/>
        <a:p>
          <a:pPr rtl="0"/>
          <a:r>
            <a:rPr lang="en-US">
              <a:latin typeface="Franklin Gothic Medium" panose="020B0603020102020204"/>
            </a:rPr>
            <a:t>Co-authoring publications</a:t>
          </a:r>
          <a:endParaRPr lang="en-US"/>
        </a:p>
      </dgm:t>
    </dgm:pt>
    <dgm:pt modelId="{D97FA30F-444B-40C9-920F-DE6E290F60BD}" type="parTrans" cxnId="{9E0E6933-1697-49EA-8250-073DCE411982}">
      <dgm:prSet/>
      <dgm:spPr/>
    </dgm:pt>
    <dgm:pt modelId="{8E8D6574-7BE5-40F2-8B49-D1DC1BD7B4E2}" type="sibTrans" cxnId="{9E0E6933-1697-49EA-8250-073DCE411982}">
      <dgm:prSet/>
      <dgm:spPr/>
    </dgm:pt>
    <dgm:pt modelId="{B3E63B5A-165F-4F5C-8933-494B2725BD22}" type="pres">
      <dgm:prSet presAssocID="{3C0A2A1D-8532-4FD4-B73A-848CD0059BFF}" presName="composite" presStyleCnt="0">
        <dgm:presLayoutVars>
          <dgm:chMax val="1"/>
          <dgm:dir/>
          <dgm:resizeHandles val="exact"/>
        </dgm:presLayoutVars>
      </dgm:prSet>
      <dgm:spPr/>
    </dgm:pt>
    <dgm:pt modelId="{0E24D8CD-19CF-43E1-8421-EEBD2A5C40CE}" type="pres">
      <dgm:prSet presAssocID="{1AB0781C-A7F8-4B17-A3E3-CBF3CA03AC7B}" presName="roof" presStyleLbl="dkBgShp" presStyleIdx="0" presStyleCnt="2"/>
      <dgm:spPr/>
    </dgm:pt>
    <dgm:pt modelId="{EBEBBED5-4A03-4127-9A7A-FD61F818DDAB}" type="pres">
      <dgm:prSet presAssocID="{1AB0781C-A7F8-4B17-A3E3-CBF3CA03AC7B}" presName="pillars" presStyleCnt="0"/>
      <dgm:spPr/>
    </dgm:pt>
    <dgm:pt modelId="{C42E8CE6-0B66-4682-ACEF-66BEEA661D62}" type="pres">
      <dgm:prSet presAssocID="{1AB0781C-A7F8-4B17-A3E3-CBF3CA03AC7B}" presName="pillar1" presStyleLbl="node1" presStyleIdx="0" presStyleCnt="4">
        <dgm:presLayoutVars>
          <dgm:bulletEnabled val="1"/>
        </dgm:presLayoutVars>
      </dgm:prSet>
      <dgm:spPr/>
    </dgm:pt>
    <dgm:pt modelId="{1EED5CEB-2C23-47EA-AA85-1168AF6AE980}" type="pres">
      <dgm:prSet presAssocID="{B0932BC3-0307-47E3-A8AC-F2501B967130}" presName="pillarX" presStyleLbl="node1" presStyleIdx="1" presStyleCnt="4">
        <dgm:presLayoutVars>
          <dgm:bulletEnabled val="1"/>
        </dgm:presLayoutVars>
      </dgm:prSet>
      <dgm:spPr/>
    </dgm:pt>
    <dgm:pt modelId="{D9B20C08-1E5A-4A3C-A269-B3A2D9446A1F}" type="pres">
      <dgm:prSet presAssocID="{C02D002A-CDED-4570-B8B9-FB2FB09AF78D}" presName="pillarX" presStyleLbl="node1" presStyleIdx="2" presStyleCnt="4">
        <dgm:presLayoutVars>
          <dgm:bulletEnabled val="1"/>
        </dgm:presLayoutVars>
      </dgm:prSet>
      <dgm:spPr/>
    </dgm:pt>
    <dgm:pt modelId="{6A17C4E0-877C-47C6-84A3-FAB4104A658A}" type="pres">
      <dgm:prSet presAssocID="{1ECC06E6-5EC2-4293-905A-D813524B677F}" presName="pillarX" presStyleLbl="node1" presStyleIdx="3" presStyleCnt="4">
        <dgm:presLayoutVars>
          <dgm:bulletEnabled val="1"/>
        </dgm:presLayoutVars>
      </dgm:prSet>
      <dgm:spPr/>
    </dgm:pt>
    <dgm:pt modelId="{6E344D83-B28C-414C-B5FC-531BD42A1CEF}" type="pres">
      <dgm:prSet presAssocID="{1AB0781C-A7F8-4B17-A3E3-CBF3CA03AC7B}" presName="base" presStyleLbl="dkBgShp" presStyleIdx="1" presStyleCnt="2"/>
      <dgm:spPr/>
    </dgm:pt>
  </dgm:ptLst>
  <dgm:cxnLst>
    <dgm:cxn modelId="{507BAF00-EDE5-4526-A592-2F587C5FB555}" type="presOf" srcId="{3C0A2A1D-8532-4FD4-B73A-848CD0059BFF}" destId="{B3E63B5A-165F-4F5C-8933-494B2725BD22}" srcOrd="0" destOrd="0" presId="urn:microsoft.com/office/officeart/2005/8/layout/hList3"/>
    <dgm:cxn modelId="{D037C421-8EC0-4E26-AF7F-005F90BB18C6}" srcId="{1AB0781C-A7F8-4B17-A3E3-CBF3CA03AC7B}" destId="{B0932BC3-0307-47E3-A8AC-F2501B967130}" srcOrd="1" destOrd="0" parTransId="{9D33B20D-DD2B-4D0D-8051-81F4F3916E41}" sibTransId="{625110D8-3368-49C5-ACCB-7CAD8BE7DC75}"/>
    <dgm:cxn modelId="{9E0E6933-1697-49EA-8250-073DCE411982}" srcId="{1AB0781C-A7F8-4B17-A3E3-CBF3CA03AC7B}" destId="{1ECC06E6-5EC2-4293-905A-D813524B677F}" srcOrd="3" destOrd="0" parTransId="{D97FA30F-444B-40C9-920F-DE6E290F60BD}" sibTransId="{8E8D6574-7BE5-40F2-8B49-D1DC1BD7B4E2}"/>
    <dgm:cxn modelId="{8550346B-B995-440D-8D99-D89341E3292A}" type="presOf" srcId="{B0932BC3-0307-47E3-A8AC-F2501B967130}" destId="{1EED5CEB-2C23-47EA-AA85-1168AF6AE980}" srcOrd="0" destOrd="0" presId="urn:microsoft.com/office/officeart/2005/8/layout/hList3"/>
    <dgm:cxn modelId="{272D6F50-C4A6-449D-BD72-01DB600EE474}" type="presOf" srcId="{1AB0781C-A7F8-4B17-A3E3-CBF3CA03AC7B}" destId="{0E24D8CD-19CF-43E1-8421-EEBD2A5C40CE}" srcOrd="0" destOrd="0" presId="urn:microsoft.com/office/officeart/2005/8/layout/hList3"/>
    <dgm:cxn modelId="{53F01771-6205-4904-B292-3EB5DB2AC4C3}" srcId="{1AB0781C-A7F8-4B17-A3E3-CBF3CA03AC7B}" destId="{C02D002A-CDED-4570-B8B9-FB2FB09AF78D}" srcOrd="2" destOrd="0" parTransId="{F0BF2F7A-69A5-47DC-B487-06036668307E}" sibTransId="{EEC63C88-C158-486A-AEAA-99A8A3E92DAC}"/>
    <dgm:cxn modelId="{C3870772-02DC-4CC7-82C8-5862223B7364}" type="presOf" srcId="{1ECC06E6-5EC2-4293-905A-D813524B677F}" destId="{6A17C4E0-877C-47C6-84A3-FAB4104A658A}" srcOrd="0" destOrd="0" presId="urn:microsoft.com/office/officeart/2005/8/layout/hList3"/>
    <dgm:cxn modelId="{D79F8152-9343-4130-9126-CA50E0F09FCB}" type="presOf" srcId="{6731078A-758D-4B94-8FEA-6E1E998349B7}" destId="{C42E8CE6-0B66-4682-ACEF-66BEEA661D62}" srcOrd="0" destOrd="0" presId="urn:microsoft.com/office/officeart/2005/8/layout/hList3"/>
    <dgm:cxn modelId="{4B126A9E-D522-4FBB-9043-62FA8DBEC372}" srcId="{1AB0781C-A7F8-4B17-A3E3-CBF3CA03AC7B}" destId="{6731078A-758D-4B94-8FEA-6E1E998349B7}" srcOrd="0" destOrd="0" parTransId="{42DCC7CB-2369-4F87-AF4E-62F43D203D03}" sibTransId="{63832DAD-233B-4818-AED5-BC01F5B5F8F0}"/>
    <dgm:cxn modelId="{4EFC99C6-AD0A-4F2A-A97E-E8DD26CBC382}" type="presOf" srcId="{C02D002A-CDED-4570-B8B9-FB2FB09AF78D}" destId="{D9B20C08-1E5A-4A3C-A269-B3A2D9446A1F}" srcOrd="0" destOrd="0" presId="urn:microsoft.com/office/officeart/2005/8/layout/hList3"/>
    <dgm:cxn modelId="{7F838CCF-5603-4EBF-86A8-9A746EE48042}" srcId="{3C0A2A1D-8532-4FD4-B73A-848CD0059BFF}" destId="{1AB0781C-A7F8-4B17-A3E3-CBF3CA03AC7B}" srcOrd="0" destOrd="0" parTransId="{33CBABC5-97FD-47AF-9AA5-D42FF9D1A9F1}" sibTransId="{ADB66054-5C0B-4686-9346-61E7BEBCF591}"/>
    <dgm:cxn modelId="{67C86A72-2395-4541-802A-B7901A32F800}" type="presParOf" srcId="{B3E63B5A-165F-4F5C-8933-494B2725BD22}" destId="{0E24D8CD-19CF-43E1-8421-EEBD2A5C40CE}" srcOrd="0" destOrd="0" presId="urn:microsoft.com/office/officeart/2005/8/layout/hList3"/>
    <dgm:cxn modelId="{CC333E6C-10FE-4C55-A0B0-FD7B266ED639}" type="presParOf" srcId="{B3E63B5A-165F-4F5C-8933-494B2725BD22}" destId="{EBEBBED5-4A03-4127-9A7A-FD61F818DDAB}" srcOrd="1" destOrd="0" presId="urn:microsoft.com/office/officeart/2005/8/layout/hList3"/>
    <dgm:cxn modelId="{C038F508-7870-4F00-BB73-11DE6969E013}" type="presParOf" srcId="{EBEBBED5-4A03-4127-9A7A-FD61F818DDAB}" destId="{C42E8CE6-0B66-4682-ACEF-66BEEA661D62}" srcOrd="0" destOrd="0" presId="urn:microsoft.com/office/officeart/2005/8/layout/hList3"/>
    <dgm:cxn modelId="{FFC6A85C-F163-4FDC-AAD3-E5662EA79D9E}" type="presParOf" srcId="{EBEBBED5-4A03-4127-9A7A-FD61F818DDAB}" destId="{1EED5CEB-2C23-47EA-AA85-1168AF6AE980}" srcOrd="1" destOrd="0" presId="urn:microsoft.com/office/officeart/2005/8/layout/hList3"/>
    <dgm:cxn modelId="{0350022F-8C29-4C41-9DED-15C8DF47BA5B}" type="presParOf" srcId="{EBEBBED5-4A03-4127-9A7A-FD61F818DDAB}" destId="{D9B20C08-1E5A-4A3C-A269-B3A2D9446A1F}" srcOrd="2" destOrd="0" presId="urn:microsoft.com/office/officeart/2005/8/layout/hList3"/>
    <dgm:cxn modelId="{1CA7A865-3208-4476-90EF-66608D4F8AE9}" type="presParOf" srcId="{EBEBBED5-4A03-4127-9A7A-FD61F818DDAB}" destId="{6A17C4E0-877C-47C6-84A3-FAB4104A658A}" srcOrd="3" destOrd="0" presId="urn:microsoft.com/office/officeart/2005/8/layout/hList3"/>
    <dgm:cxn modelId="{83C0DB98-EEED-456A-9D37-A92F69600E5D}" type="presParOf" srcId="{B3E63B5A-165F-4F5C-8933-494B2725BD22}" destId="{6E344D83-B28C-414C-B5FC-531BD42A1CE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7E2486-4227-4BC1-A263-B412E264A4F2}"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166C591C-4371-4BD9-A223-C4ABF746A628}">
      <dgm:prSet custT="1"/>
      <dgm:spPr/>
      <dgm:t>
        <a:bodyPr/>
        <a:lstStyle/>
        <a:p>
          <a:pPr>
            <a:lnSpc>
              <a:spcPct val="100000"/>
            </a:lnSpc>
            <a:defRPr b="1"/>
          </a:pPr>
          <a:r>
            <a:rPr lang="en-US" sz="2000" dirty="0"/>
            <a:t>Advocate for sustained investment! </a:t>
          </a:r>
        </a:p>
      </dgm:t>
    </dgm:pt>
    <dgm:pt modelId="{E39591F5-B2B3-42F5-8E7D-418A7AE4C158}" type="parTrans" cxnId="{3F5FFEF6-6313-4FCA-BD36-021EAB02CA92}">
      <dgm:prSet/>
      <dgm:spPr/>
      <dgm:t>
        <a:bodyPr/>
        <a:lstStyle/>
        <a:p>
          <a:endParaRPr lang="en-US" sz="2800"/>
        </a:p>
      </dgm:t>
    </dgm:pt>
    <dgm:pt modelId="{88227296-C322-47CF-97B4-86D537A007F4}" type="sibTrans" cxnId="{3F5FFEF6-6313-4FCA-BD36-021EAB02CA92}">
      <dgm:prSet/>
      <dgm:spPr/>
      <dgm:t>
        <a:bodyPr/>
        <a:lstStyle/>
        <a:p>
          <a:endParaRPr lang="en-US" sz="2800"/>
        </a:p>
      </dgm:t>
    </dgm:pt>
    <dgm:pt modelId="{FD5F86EC-4BCF-409A-858E-85226C9F708E}">
      <dgm:prSet custT="1"/>
      <dgm:spPr/>
      <dgm:t>
        <a:bodyPr/>
        <a:lstStyle/>
        <a:p>
          <a:pPr>
            <a:lnSpc>
              <a:spcPct val="100000"/>
            </a:lnSpc>
          </a:pPr>
          <a:r>
            <a:rPr lang="en-US" sz="1600" dirty="0"/>
            <a:t>Engage your local policymakers to prioritize immunization programming</a:t>
          </a:r>
        </a:p>
      </dgm:t>
    </dgm:pt>
    <dgm:pt modelId="{60F042CB-46F3-4CB2-A009-B01163563ADB}" type="parTrans" cxnId="{D0D05807-9E55-4EE1-9191-BBCB8B28A51B}">
      <dgm:prSet/>
      <dgm:spPr/>
      <dgm:t>
        <a:bodyPr/>
        <a:lstStyle/>
        <a:p>
          <a:endParaRPr lang="en-US" sz="2800"/>
        </a:p>
      </dgm:t>
    </dgm:pt>
    <dgm:pt modelId="{1FC9F9DD-8FB7-4DAD-9061-98E9574401D9}" type="sibTrans" cxnId="{D0D05807-9E55-4EE1-9191-BBCB8B28A51B}">
      <dgm:prSet/>
      <dgm:spPr/>
      <dgm:t>
        <a:bodyPr/>
        <a:lstStyle/>
        <a:p>
          <a:endParaRPr lang="en-US" sz="2800"/>
        </a:p>
      </dgm:t>
    </dgm:pt>
    <dgm:pt modelId="{A593EF91-9846-4AE1-B6F3-78D4B3372E89}">
      <dgm:prSet custT="1"/>
      <dgm:spPr/>
      <dgm:t>
        <a:bodyPr/>
        <a:lstStyle/>
        <a:p>
          <a:pPr>
            <a:lnSpc>
              <a:spcPct val="100000"/>
            </a:lnSpc>
            <a:defRPr b="1"/>
          </a:pPr>
          <a:r>
            <a:rPr lang="en-US" sz="2000"/>
            <a:t>Find Partners you can stick with through the shifting tides around you</a:t>
          </a:r>
        </a:p>
      </dgm:t>
    </dgm:pt>
    <dgm:pt modelId="{1E1A5014-4A67-42D1-A20D-ADC7C95AD2ED}" type="parTrans" cxnId="{C8707BAD-53BB-4B0D-A348-79DD89F256FA}">
      <dgm:prSet/>
      <dgm:spPr/>
      <dgm:t>
        <a:bodyPr/>
        <a:lstStyle/>
        <a:p>
          <a:endParaRPr lang="en-US" sz="2800"/>
        </a:p>
      </dgm:t>
    </dgm:pt>
    <dgm:pt modelId="{CE83BE0F-D131-4E5F-94F6-1405D6CE3B5C}" type="sibTrans" cxnId="{C8707BAD-53BB-4B0D-A348-79DD89F256FA}">
      <dgm:prSet/>
      <dgm:spPr/>
      <dgm:t>
        <a:bodyPr/>
        <a:lstStyle/>
        <a:p>
          <a:endParaRPr lang="en-US" sz="2800"/>
        </a:p>
      </dgm:t>
    </dgm:pt>
    <dgm:pt modelId="{D7205E78-BC2A-41D4-9A6C-1869F45A599F}">
      <dgm:prSet custT="1"/>
      <dgm:spPr/>
      <dgm:t>
        <a:bodyPr/>
        <a:lstStyle/>
        <a:p>
          <a:pPr>
            <a:lnSpc>
              <a:spcPct val="100000"/>
            </a:lnSpc>
          </a:pPr>
          <a:r>
            <a:rPr lang="en-US" sz="1600" dirty="0"/>
            <a:t>Leverage your shared values and shared goals</a:t>
          </a:r>
        </a:p>
      </dgm:t>
    </dgm:pt>
    <dgm:pt modelId="{C8BEEF95-D18D-4A14-949E-15DBAB494DA3}" type="parTrans" cxnId="{324C6C0F-BA69-4FC4-955A-7AE66B8A738B}">
      <dgm:prSet/>
      <dgm:spPr/>
      <dgm:t>
        <a:bodyPr/>
        <a:lstStyle/>
        <a:p>
          <a:endParaRPr lang="en-US" sz="2800"/>
        </a:p>
      </dgm:t>
    </dgm:pt>
    <dgm:pt modelId="{E099D9A6-CDB8-4DB4-A45F-FAFD336ADCC3}" type="sibTrans" cxnId="{324C6C0F-BA69-4FC4-955A-7AE66B8A738B}">
      <dgm:prSet/>
      <dgm:spPr/>
      <dgm:t>
        <a:bodyPr/>
        <a:lstStyle/>
        <a:p>
          <a:endParaRPr lang="en-US" sz="2800"/>
        </a:p>
      </dgm:t>
    </dgm:pt>
    <dgm:pt modelId="{B51C6A3F-2E69-4287-A1DC-106B93503CCF}">
      <dgm:prSet custT="1"/>
      <dgm:spPr/>
      <dgm:t>
        <a:bodyPr/>
        <a:lstStyle/>
        <a:p>
          <a:pPr>
            <a:lnSpc>
              <a:spcPct val="100000"/>
            </a:lnSpc>
            <a:defRPr b="1"/>
          </a:pPr>
          <a:r>
            <a:rPr lang="en-US" sz="2000" dirty="0"/>
            <a:t>Be creative and diversify your funding planning </a:t>
          </a:r>
        </a:p>
      </dgm:t>
    </dgm:pt>
    <dgm:pt modelId="{B320A799-6457-4316-90F5-D315BC31CD9F}" type="parTrans" cxnId="{7A98E4B9-B352-4D2F-B524-A73EDE305AA7}">
      <dgm:prSet/>
      <dgm:spPr/>
      <dgm:t>
        <a:bodyPr/>
        <a:lstStyle/>
        <a:p>
          <a:endParaRPr lang="en-US" sz="2800"/>
        </a:p>
      </dgm:t>
    </dgm:pt>
    <dgm:pt modelId="{EED171C4-8383-48E1-B4C2-697F95403CA1}" type="sibTrans" cxnId="{7A98E4B9-B352-4D2F-B524-A73EDE305AA7}">
      <dgm:prSet/>
      <dgm:spPr/>
      <dgm:t>
        <a:bodyPr/>
        <a:lstStyle/>
        <a:p>
          <a:endParaRPr lang="en-US" sz="2800"/>
        </a:p>
      </dgm:t>
    </dgm:pt>
    <dgm:pt modelId="{37B67B33-4F37-4511-B552-CB0EB58B6090}">
      <dgm:prSet custT="1"/>
      <dgm:spPr/>
      <dgm:t>
        <a:bodyPr/>
        <a:lstStyle/>
        <a:p>
          <a:pPr>
            <a:lnSpc>
              <a:spcPct val="100000"/>
            </a:lnSpc>
            <a:defRPr b="1"/>
          </a:pPr>
          <a:r>
            <a:rPr lang="en-US" sz="2000" dirty="0"/>
            <a:t>Lift up the voice of your community to combat misinformation and distrust</a:t>
          </a:r>
        </a:p>
      </dgm:t>
    </dgm:pt>
    <dgm:pt modelId="{46EC4FE9-1238-417F-9384-5E96A891D9F0}" type="parTrans" cxnId="{B04BE6DD-0235-406D-8E8A-43B7BF927FB6}">
      <dgm:prSet/>
      <dgm:spPr/>
      <dgm:t>
        <a:bodyPr/>
        <a:lstStyle/>
        <a:p>
          <a:endParaRPr lang="en-US" sz="2800"/>
        </a:p>
      </dgm:t>
    </dgm:pt>
    <dgm:pt modelId="{377C7420-42E2-4EE6-9705-2A105DB35CC7}" type="sibTrans" cxnId="{B04BE6DD-0235-406D-8E8A-43B7BF927FB6}">
      <dgm:prSet/>
      <dgm:spPr/>
      <dgm:t>
        <a:bodyPr/>
        <a:lstStyle/>
        <a:p>
          <a:endParaRPr lang="en-US" sz="2800"/>
        </a:p>
      </dgm:t>
    </dgm:pt>
    <dgm:pt modelId="{955CEAFE-1637-4E8D-90B4-31DCDFA2EDB6}">
      <dgm:prSet custT="1"/>
      <dgm:spPr/>
      <dgm:t>
        <a:bodyPr/>
        <a:lstStyle/>
        <a:p>
          <a:pPr>
            <a:lnSpc>
              <a:spcPct val="100000"/>
            </a:lnSpc>
          </a:pPr>
          <a:r>
            <a:rPr lang="en-US" sz="1600" dirty="0"/>
            <a:t>Use trusted messenger campaigns </a:t>
          </a:r>
        </a:p>
      </dgm:t>
    </dgm:pt>
    <dgm:pt modelId="{449284E8-E40A-4EFF-B441-5A085D77139D}" type="parTrans" cxnId="{3F7DAB44-9B3E-49BC-989E-6D1C2042A3B6}">
      <dgm:prSet/>
      <dgm:spPr/>
      <dgm:t>
        <a:bodyPr/>
        <a:lstStyle/>
        <a:p>
          <a:endParaRPr lang="en-US"/>
        </a:p>
      </dgm:t>
    </dgm:pt>
    <dgm:pt modelId="{B1350DD7-DFA7-4C64-8441-4FFE2CDFD55F}" type="sibTrans" cxnId="{3F7DAB44-9B3E-49BC-989E-6D1C2042A3B6}">
      <dgm:prSet/>
      <dgm:spPr/>
      <dgm:t>
        <a:bodyPr/>
        <a:lstStyle/>
        <a:p>
          <a:endParaRPr lang="en-US"/>
        </a:p>
      </dgm:t>
    </dgm:pt>
    <dgm:pt modelId="{0E9F6AF2-7ED8-4568-8E39-7C7E607E9586}">
      <dgm:prSet custT="1"/>
      <dgm:spPr/>
      <dgm:t>
        <a:bodyPr/>
        <a:lstStyle/>
        <a:p>
          <a:pPr>
            <a:lnSpc>
              <a:spcPct val="100000"/>
            </a:lnSpc>
          </a:pPr>
          <a:r>
            <a:rPr lang="en-US" sz="1600" dirty="0"/>
            <a:t>Consider foundation funding, or even local large employers and insurers</a:t>
          </a:r>
        </a:p>
      </dgm:t>
    </dgm:pt>
    <dgm:pt modelId="{C9BC54C0-7445-4C44-A27F-DBFE38656EBD}" type="parTrans" cxnId="{0BA0416E-5526-41A1-B042-1D49D1FD0E7E}">
      <dgm:prSet/>
      <dgm:spPr/>
      <dgm:t>
        <a:bodyPr/>
        <a:lstStyle/>
        <a:p>
          <a:endParaRPr lang="en-US"/>
        </a:p>
      </dgm:t>
    </dgm:pt>
    <dgm:pt modelId="{EE4214AA-FBAA-4494-B0E9-BF2FAF62636B}" type="sibTrans" cxnId="{0BA0416E-5526-41A1-B042-1D49D1FD0E7E}">
      <dgm:prSet/>
      <dgm:spPr/>
      <dgm:t>
        <a:bodyPr/>
        <a:lstStyle/>
        <a:p>
          <a:endParaRPr lang="en-US"/>
        </a:p>
      </dgm:t>
    </dgm:pt>
    <dgm:pt modelId="{EFF2BA50-4EBB-49B6-A34C-6591937DC7B4}" type="pres">
      <dgm:prSet presAssocID="{D77E2486-4227-4BC1-A263-B412E264A4F2}" presName="root" presStyleCnt="0">
        <dgm:presLayoutVars>
          <dgm:dir/>
          <dgm:resizeHandles val="exact"/>
        </dgm:presLayoutVars>
      </dgm:prSet>
      <dgm:spPr/>
    </dgm:pt>
    <dgm:pt modelId="{9984D396-A5B7-4A49-AFF4-9C29E9564CF8}" type="pres">
      <dgm:prSet presAssocID="{166C591C-4371-4BD9-A223-C4ABF746A628}" presName="compNode" presStyleCnt="0"/>
      <dgm:spPr/>
    </dgm:pt>
    <dgm:pt modelId="{A876730A-5FD2-427C-9E99-09ABE78F9775}" type="pres">
      <dgm:prSet presAssocID="{166C591C-4371-4BD9-A223-C4ABF746A62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00E40CD8-64A8-40D3-896A-344497756CE0}" type="pres">
      <dgm:prSet presAssocID="{166C591C-4371-4BD9-A223-C4ABF746A628}" presName="iconSpace" presStyleCnt="0"/>
      <dgm:spPr/>
    </dgm:pt>
    <dgm:pt modelId="{7BA37D22-CB4B-4112-A987-7A41C23142E2}" type="pres">
      <dgm:prSet presAssocID="{166C591C-4371-4BD9-A223-C4ABF746A628}" presName="parTx" presStyleLbl="revTx" presStyleIdx="0" presStyleCnt="8">
        <dgm:presLayoutVars>
          <dgm:chMax val="0"/>
          <dgm:chPref val="0"/>
        </dgm:presLayoutVars>
      </dgm:prSet>
      <dgm:spPr/>
    </dgm:pt>
    <dgm:pt modelId="{5E3DF95D-F4AB-4F81-93BA-61D0A293F815}" type="pres">
      <dgm:prSet presAssocID="{166C591C-4371-4BD9-A223-C4ABF746A628}" presName="txSpace" presStyleCnt="0"/>
      <dgm:spPr/>
    </dgm:pt>
    <dgm:pt modelId="{552AD2B0-ECC6-4EF0-904F-8D17C85F73C3}" type="pres">
      <dgm:prSet presAssocID="{166C591C-4371-4BD9-A223-C4ABF746A628}" presName="desTx" presStyleLbl="revTx" presStyleIdx="1" presStyleCnt="8">
        <dgm:presLayoutVars/>
      </dgm:prSet>
      <dgm:spPr/>
    </dgm:pt>
    <dgm:pt modelId="{F8710260-0B09-40B4-A40E-1AE91D620F9F}" type="pres">
      <dgm:prSet presAssocID="{88227296-C322-47CF-97B4-86D537A007F4}" presName="sibTrans" presStyleCnt="0"/>
      <dgm:spPr/>
    </dgm:pt>
    <dgm:pt modelId="{ADA31DA6-268F-4925-813E-29E268B2C21B}" type="pres">
      <dgm:prSet presAssocID="{A593EF91-9846-4AE1-B6F3-78D4B3372E89}" presName="compNode" presStyleCnt="0"/>
      <dgm:spPr/>
    </dgm:pt>
    <dgm:pt modelId="{AD3BA28E-D9B6-4533-ADDC-5CB45596466D}" type="pres">
      <dgm:prSet presAssocID="{A593EF91-9846-4AE1-B6F3-78D4B3372E8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219B7CAE-A570-4A58-907E-C3DEC1D54781}" type="pres">
      <dgm:prSet presAssocID="{A593EF91-9846-4AE1-B6F3-78D4B3372E89}" presName="iconSpace" presStyleCnt="0"/>
      <dgm:spPr/>
    </dgm:pt>
    <dgm:pt modelId="{06A03D93-6DDD-430D-B3E2-2D21E19C1D08}" type="pres">
      <dgm:prSet presAssocID="{A593EF91-9846-4AE1-B6F3-78D4B3372E89}" presName="parTx" presStyleLbl="revTx" presStyleIdx="2" presStyleCnt="8">
        <dgm:presLayoutVars>
          <dgm:chMax val="0"/>
          <dgm:chPref val="0"/>
        </dgm:presLayoutVars>
      </dgm:prSet>
      <dgm:spPr/>
    </dgm:pt>
    <dgm:pt modelId="{9E493C50-58ED-47DF-9BF0-7F1F6BFEC57F}" type="pres">
      <dgm:prSet presAssocID="{A593EF91-9846-4AE1-B6F3-78D4B3372E89}" presName="txSpace" presStyleCnt="0"/>
      <dgm:spPr/>
    </dgm:pt>
    <dgm:pt modelId="{2465A88E-8154-4742-B85D-76A499B4DE4E}" type="pres">
      <dgm:prSet presAssocID="{A593EF91-9846-4AE1-B6F3-78D4B3372E89}" presName="desTx" presStyleLbl="revTx" presStyleIdx="3" presStyleCnt="8">
        <dgm:presLayoutVars/>
      </dgm:prSet>
      <dgm:spPr/>
    </dgm:pt>
    <dgm:pt modelId="{9E6F5DA0-EE01-4C73-9049-FE6829EF1070}" type="pres">
      <dgm:prSet presAssocID="{CE83BE0F-D131-4E5F-94F6-1405D6CE3B5C}" presName="sibTrans" presStyleCnt="0"/>
      <dgm:spPr/>
    </dgm:pt>
    <dgm:pt modelId="{C2E22F90-7265-4F8B-BE04-961922995BB2}" type="pres">
      <dgm:prSet presAssocID="{B51C6A3F-2E69-4287-A1DC-106B93503CCF}" presName="compNode" presStyleCnt="0"/>
      <dgm:spPr/>
    </dgm:pt>
    <dgm:pt modelId="{C97B5107-067B-4A41-95F1-0A46A0B56AD8}" type="pres">
      <dgm:prSet presAssocID="{B51C6A3F-2E69-4287-A1DC-106B93503CC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bulb"/>
        </a:ext>
      </dgm:extLst>
    </dgm:pt>
    <dgm:pt modelId="{F7FCB9C8-9A4E-4DD7-AB29-DE59DC78B00B}" type="pres">
      <dgm:prSet presAssocID="{B51C6A3F-2E69-4287-A1DC-106B93503CCF}" presName="iconSpace" presStyleCnt="0"/>
      <dgm:spPr/>
    </dgm:pt>
    <dgm:pt modelId="{5D9FEA55-5EF5-44E4-80BD-98738384C292}" type="pres">
      <dgm:prSet presAssocID="{B51C6A3F-2E69-4287-A1DC-106B93503CCF}" presName="parTx" presStyleLbl="revTx" presStyleIdx="4" presStyleCnt="8">
        <dgm:presLayoutVars>
          <dgm:chMax val="0"/>
          <dgm:chPref val="0"/>
        </dgm:presLayoutVars>
      </dgm:prSet>
      <dgm:spPr/>
    </dgm:pt>
    <dgm:pt modelId="{085DB8B6-8FF5-4D84-8525-50A1EC3F68B6}" type="pres">
      <dgm:prSet presAssocID="{B51C6A3F-2E69-4287-A1DC-106B93503CCF}" presName="txSpace" presStyleCnt="0"/>
      <dgm:spPr/>
    </dgm:pt>
    <dgm:pt modelId="{A1634E06-117A-4A4C-A81E-D4E59C160A13}" type="pres">
      <dgm:prSet presAssocID="{B51C6A3F-2E69-4287-A1DC-106B93503CCF}" presName="desTx" presStyleLbl="revTx" presStyleIdx="5" presStyleCnt="8">
        <dgm:presLayoutVars/>
      </dgm:prSet>
      <dgm:spPr/>
    </dgm:pt>
    <dgm:pt modelId="{91410714-7ED2-4141-BC30-A06BBB0CD70E}" type="pres">
      <dgm:prSet presAssocID="{EED171C4-8383-48E1-B4C2-697F95403CA1}" presName="sibTrans" presStyleCnt="0"/>
      <dgm:spPr/>
    </dgm:pt>
    <dgm:pt modelId="{0C93DD41-E699-4EE0-B589-F8C798FB6AA7}" type="pres">
      <dgm:prSet presAssocID="{37B67B33-4F37-4511-B552-CB0EB58B6090}" presName="compNode" presStyleCnt="0"/>
      <dgm:spPr/>
    </dgm:pt>
    <dgm:pt modelId="{949D94D8-0601-4467-A4F9-30C5CF423C13}" type="pres">
      <dgm:prSet presAssocID="{37B67B33-4F37-4511-B552-CB0EB58B609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CA34098A-C92A-47EB-A7B0-5B36A1B2AD41}" type="pres">
      <dgm:prSet presAssocID="{37B67B33-4F37-4511-B552-CB0EB58B6090}" presName="iconSpace" presStyleCnt="0"/>
      <dgm:spPr/>
    </dgm:pt>
    <dgm:pt modelId="{87D76849-B869-4066-AC18-3F59AA438B51}" type="pres">
      <dgm:prSet presAssocID="{37B67B33-4F37-4511-B552-CB0EB58B6090}" presName="parTx" presStyleLbl="revTx" presStyleIdx="6" presStyleCnt="8">
        <dgm:presLayoutVars>
          <dgm:chMax val="0"/>
          <dgm:chPref val="0"/>
        </dgm:presLayoutVars>
      </dgm:prSet>
      <dgm:spPr/>
    </dgm:pt>
    <dgm:pt modelId="{D88A9FDF-BCAA-4487-BFE4-1ACB2F1E9397}" type="pres">
      <dgm:prSet presAssocID="{37B67B33-4F37-4511-B552-CB0EB58B6090}" presName="txSpace" presStyleCnt="0"/>
      <dgm:spPr/>
    </dgm:pt>
    <dgm:pt modelId="{9CD4E4BB-661D-47B8-8253-F1D3F500B3E1}" type="pres">
      <dgm:prSet presAssocID="{37B67B33-4F37-4511-B552-CB0EB58B6090}" presName="desTx" presStyleLbl="revTx" presStyleIdx="7" presStyleCnt="8">
        <dgm:presLayoutVars/>
      </dgm:prSet>
      <dgm:spPr/>
    </dgm:pt>
  </dgm:ptLst>
  <dgm:cxnLst>
    <dgm:cxn modelId="{D0D05807-9E55-4EE1-9191-BBCB8B28A51B}" srcId="{166C591C-4371-4BD9-A223-C4ABF746A628}" destId="{FD5F86EC-4BCF-409A-858E-85226C9F708E}" srcOrd="0" destOrd="0" parTransId="{60F042CB-46F3-4CB2-A009-B01163563ADB}" sibTransId="{1FC9F9DD-8FB7-4DAD-9061-98E9574401D9}"/>
    <dgm:cxn modelId="{324C6C0F-BA69-4FC4-955A-7AE66B8A738B}" srcId="{A593EF91-9846-4AE1-B6F3-78D4B3372E89}" destId="{D7205E78-BC2A-41D4-9A6C-1869F45A599F}" srcOrd="0" destOrd="0" parTransId="{C8BEEF95-D18D-4A14-949E-15DBAB494DA3}" sibTransId="{E099D9A6-CDB8-4DB4-A45F-FAFD336ADCC3}"/>
    <dgm:cxn modelId="{69439713-D374-42A9-A900-3A6D0FCF2F92}" type="presOf" srcId="{37B67B33-4F37-4511-B552-CB0EB58B6090}" destId="{87D76849-B869-4066-AC18-3F59AA438B51}" srcOrd="0" destOrd="0" presId="urn:microsoft.com/office/officeart/2018/2/layout/IconLabelDescriptionList"/>
    <dgm:cxn modelId="{F9481C28-99A2-45F7-BA02-6374678F1B70}" type="presOf" srcId="{D77E2486-4227-4BC1-A263-B412E264A4F2}" destId="{EFF2BA50-4EBB-49B6-A34C-6591937DC7B4}" srcOrd="0" destOrd="0" presId="urn:microsoft.com/office/officeart/2018/2/layout/IconLabelDescriptionList"/>
    <dgm:cxn modelId="{1584305B-FE5C-4900-9838-7E1D967040D1}" type="presOf" srcId="{955CEAFE-1637-4E8D-90B4-31DCDFA2EDB6}" destId="{9CD4E4BB-661D-47B8-8253-F1D3F500B3E1}" srcOrd="0" destOrd="0" presId="urn:microsoft.com/office/officeart/2018/2/layout/IconLabelDescriptionList"/>
    <dgm:cxn modelId="{3F7DAB44-9B3E-49BC-989E-6D1C2042A3B6}" srcId="{37B67B33-4F37-4511-B552-CB0EB58B6090}" destId="{955CEAFE-1637-4E8D-90B4-31DCDFA2EDB6}" srcOrd="0" destOrd="0" parTransId="{449284E8-E40A-4EFF-B441-5A085D77139D}" sibTransId="{B1350DD7-DFA7-4C64-8441-4FFE2CDFD55F}"/>
    <dgm:cxn modelId="{70629467-BF8C-4D98-98DA-4C3764498BC4}" type="presOf" srcId="{B51C6A3F-2E69-4287-A1DC-106B93503CCF}" destId="{5D9FEA55-5EF5-44E4-80BD-98738384C292}" srcOrd="0" destOrd="0" presId="urn:microsoft.com/office/officeart/2018/2/layout/IconLabelDescriptionList"/>
    <dgm:cxn modelId="{E7AB8F4A-9C89-4E01-9A98-3D08DBDFC6F3}" type="presOf" srcId="{D7205E78-BC2A-41D4-9A6C-1869F45A599F}" destId="{2465A88E-8154-4742-B85D-76A499B4DE4E}" srcOrd="0" destOrd="0" presId="urn:microsoft.com/office/officeart/2018/2/layout/IconLabelDescriptionList"/>
    <dgm:cxn modelId="{0BA0416E-5526-41A1-B042-1D49D1FD0E7E}" srcId="{B51C6A3F-2E69-4287-A1DC-106B93503CCF}" destId="{0E9F6AF2-7ED8-4568-8E39-7C7E607E9586}" srcOrd="0" destOrd="0" parTransId="{C9BC54C0-7445-4C44-A27F-DBFE38656EBD}" sibTransId="{EE4214AA-FBAA-4494-B0E9-BF2FAF62636B}"/>
    <dgm:cxn modelId="{68450982-2681-43C3-AC63-3E1FA188B012}" type="presOf" srcId="{FD5F86EC-4BCF-409A-858E-85226C9F708E}" destId="{552AD2B0-ECC6-4EF0-904F-8D17C85F73C3}" srcOrd="0" destOrd="0" presId="urn:microsoft.com/office/officeart/2018/2/layout/IconLabelDescriptionList"/>
    <dgm:cxn modelId="{C8707BAD-53BB-4B0D-A348-79DD89F256FA}" srcId="{D77E2486-4227-4BC1-A263-B412E264A4F2}" destId="{A593EF91-9846-4AE1-B6F3-78D4B3372E89}" srcOrd="1" destOrd="0" parTransId="{1E1A5014-4A67-42D1-A20D-ADC7C95AD2ED}" sibTransId="{CE83BE0F-D131-4E5F-94F6-1405D6CE3B5C}"/>
    <dgm:cxn modelId="{7A98E4B9-B352-4D2F-B524-A73EDE305AA7}" srcId="{D77E2486-4227-4BC1-A263-B412E264A4F2}" destId="{B51C6A3F-2E69-4287-A1DC-106B93503CCF}" srcOrd="2" destOrd="0" parTransId="{B320A799-6457-4316-90F5-D315BC31CD9F}" sibTransId="{EED171C4-8383-48E1-B4C2-697F95403CA1}"/>
    <dgm:cxn modelId="{BFE2B2C5-AF2F-40A7-96F1-FEF49A0A5654}" type="presOf" srcId="{166C591C-4371-4BD9-A223-C4ABF746A628}" destId="{7BA37D22-CB4B-4112-A987-7A41C23142E2}" srcOrd="0" destOrd="0" presId="urn:microsoft.com/office/officeart/2018/2/layout/IconLabelDescriptionList"/>
    <dgm:cxn modelId="{851C26CB-0E3F-4D8F-831E-8F5C4E52CE63}" type="presOf" srcId="{0E9F6AF2-7ED8-4568-8E39-7C7E607E9586}" destId="{A1634E06-117A-4A4C-A81E-D4E59C160A13}" srcOrd="0" destOrd="0" presId="urn:microsoft.com/office/officeart/2018/2/layout/IconLabelDescriptionList"/>
    <dgm:cxn modelId="{E4E7EFD1-608A-4F11-AFE0-DFEF1AE6DF88}" type="presOf" srcId="{A593EF91-9846-4AE1-B6F3-78D4B3372E89}" destId="{06A03D93-6DDD-430D-B3E2-2D21E19C1D08}" srcOrd="0" destOrd="0" presId="urn:microsoft.com/office/officeart/2018/2/layout/IconLabelDescriptionList"/>
    <dgm:cxn modelId="{B04BE6DD-0235-406D-8E8A-43B7BF927FB6}" srcId="{D77E2486-4227-4BC1-A263-B412E264A4F2}" destId="{37B67B33-4F37-4511-B552-CB0EB58B6090}" srcOrd="3" destOrd="0" parTransId="{46EC4FE9-1238-417F-9384-5E96A891D9F0}" sibTransId="{377C7420-42E2-4EE6-9705-2A105DB35CC7}"/>
    <dgm:cxn modelId="{3F5FFEF6-6313-4FCA-BD36-021EAB02CA92}" srcId="{D77E2486-4227-4BC1-A263-B412E264A4F2}" destId="{166C591C-4371-4BD9-A223-C4ABF746A628}" srcOrd="0" destOrd="0" parTransId="{E39591F5-B2B3-42F5-8E7D-418A7AE4C158}" sibTransId="{88227296-C322-47CF-97B4-86D537A007F4}"/>
    <dgm:cxn modelId="{1B6E8EE8-49C4-40FF-A074-8F9C66BB88E2}" type="presParOf" srcId="{EFF2BA50-4EBB-49B6-A34C-6591937DC7B4}" destId="{9984D396-A5B7-4A49-AFF4-9C29E9564CF8}" srcOrd="0" destOrd="0" presId="urn:microsoft.com/office/officeart/2018/2/layout/IconLabelDescriptionList"/>
    <dgm:cxn modelId="{3A819F58-76E3-4983-BA6A-66109C4930BF}" type="presParOf" srcId="{9984D396-A5B7-4A49-AFF4-9C29E9564CF8}" destId="{A876730A-5FD2-427C-9E99-09ABE78F9775}" srcOrd="0" destOrd="0" presId="urn:microsoft.com/office/officeart/2018/2/layout/IconLabelDescriptionList"/>
    <dgm:cxn modelId="{90075F1C-0998-4C59-9FCD-54826CFBFB0A}" type="presParOf" srcId="{9984D396-A5B7-4A49-AFF4-9C29E9564CF8}" destId="{00E40CD8-64A8-40D3-896A-344497756CE0}" srcOrd="1" destOrd="0" presId="urn:microsoft.com/office/officeart/2018/2/layout/IconLabelDescriptionList"/>
    <dgm:cxn modelId="{5F115D22-A93B-4BEC-99BB-2A9164DF739A}" type="presParOf" srcId="{9984D396-A5B7-4A49-AFF4-9C29E9564CF8}" destId="{7BA37D22-CB4B-4112-A987-7A41C23142E2}" srcOrd="2" destOrd="0" presId="urn:microsoft.com/office/officeart/2018/2/layout/IconLabelDescriptionList"/>
    <dgm:cxn modelId="{12A7614B-BFEA-4412-BA96-2DF6077A0648}" type="presParOf" srcId="{9984D396-A5B7-4A49-AFF4-9C29E9564CF8}" destId="{5E3DF95D-F4AB-4F81-93BA-61D0A293F815}" srcOrd="3" destOrd="0" presId="urn:microsoft.com/office/officeart/2018/2/layout/IconLabelDescriptionList"/>
    <dgm:cxn modelId="{3ABDFD8D-150E-4B39-88F5-7D28FCECA555}" type="presParOf" srcId="{9984D396-A5B7-4A49-AFF4-9C29E9564CF8}" destId="{552AD2B0-ECC6-4EF0-904F-8D17C85F73C3}" srcOrd="4" destOrd="0" presId="urn:microsoft.com/office/officeart/2018/2/layout/IconLabelDescriptionList"/>
    <dgm:cxn modelId="{5C332DEE-116B-476A-BDDE-392F81B448AC}" type="presParOf" srcId="{EFF2BA50-4EBB-49B6-A34C-6591937DC7B4}" destId="{F8710260-0B09-40B4-A40E-1AE91D620F9F}" srcOrd="1" destOrd="0" presId="urn:microsoft.com/office/officeart/2018/2/layout/IconLabelDescriptionList"/>
    <dgm:cxn modelId="{077A2484-1419-4975-8FEA-BF4EDA7C25EC}" type="presParOf" srcId="{EFF2BA50-4EBB-49B6-A34C-6591937DC7B4}" destId="{ADA31DA6-268F-4925-813E-29E268B2C21B}" srcOrd="2" destOrd="0" presId="urn:microsoft.com/office/officeart/2018/2/layout/IconLabelDescriptionList"/>
    <dgm:cxn modelId="{475EA7E6-610C-49CE-AE4A-39736DF8C009}" type="presParOf" srcId="{ADA31DA6-268F-4925-813E-29E268B2C21B}" destId="{AD3BA28E-D9B6-4533-ADDC-5CB45596466D}" srcOrd="0" destOrd="0" presId="urn:microsoft.com/office/officeart/2018/2/layout/IconLabelDescriptionList"/>
    <dgm:cxn modelId="{2C61328C-C6B1-4673-A8D2-AE1DE472BC05}" type="presParOf" srcId="{ADA31DA6-268F-4925-813E-29E268B2C21B}" destId="{219B7CAE-A570-4A58-907E-C3DEC1D54781}" srcOrd="1" destOrd="0" presId="urn:microsoft.com/office/officeart/2018/2/layout/IconLabelDescriptionList"/>
    <dgm:cxn modelId="{EFD8C46A-31EE-43F6-8432-8523F9B15F80}" type="presParOf" srcId="{ADA31DA6-268F-4925-813E-29E268B2C21B}" destId="{06A03D93-6DDD-430D-B3E2-2D21E19C1D08}" srcOrd="2" destOrd="0" presId="urn:microsoft.com/office/officeart/2018/2/layout/IconLabelDescriptionList"/>
    <dgm:cxn modelId="{F1BD3E4B-754D-4899-951C-4790B633C9C8}" type="presParOf" srcId="{ADA31DA6-268F-4925-813E-29E268B2C21B}" destId="{9E493C50-58ED-47DF-9BF0-7F1F6BFEC57F}" srcOrd="3" destOrd="0" presId="urn:microsoft.com/office/officeart/2018/2/layout/IconLabelDescriptionList"/>
    <dgm:cxn modelId="{36907DC6-ABBA-48FD-A5D0-5534B912C1FF}" type="presParOf" srcId="{ADA31DA6-268F-4925-813E-29E268B2C21B}" destId="{2465A88E-8154-4742-B85D-76A499B4DE4E}" srcOrd="4" destOrd="0" presId="urn:microsoft.com/office/officeart/2018/2/layout/IconLabelDescriptionList"/>
    <dgm:cxn modelId="{E4D7DCC5-8B6B-4008-9B2A-7EECB550BE7E}" type="presParOf" srcId="{EFF2BA50-4EBB-49B6-A34C-6591937DC7B4}" destId="{9E6F5DA0-EE01-4C73-9049-FE6829EF1070}" srcOrd="3" destOrd="0" presId="urn:microsoft.com/office/officeart/2018/2/layout/IconLabelDescriptionList"/>
    <dgm:cxn modelId="{95FB7079-9A80-4D4B-B971-5AFBC2E899EE}" type="presParOf" srcId="{EFF2BA50-4EBB-49B6-A34C-6591937DC7B4}" destId="{C2E22F90-7265-4F8B-BE04-961922995BB2}" srcOrd="4" destOrd="0" presId="urn:microsoft.com/office/officeart/2018/2/layout/IconLabelDescriptionList"/>
    <dgm:cxn modelId="{2D83A45C-C8FD-49A8-B093-0829D3A5814C}" type="presParOf" srcId="{C2E22F90-7265-4F8B-BE04-961922995BB2}" destId="{C97B5107-067B-4A41-95F1-0A46A0B56AD8}" srcOrd="0" destOrd="0" presId="urn:microsoft.com/office/officeart/2018/2/layout/IconLabelDescriptionList"/>
    <dgm:cxn modelId="{E83965B7-C6D5-40B6-BE81-CDFBD96332AB}" type="presParOf" srcId="{C2E22F90-7265-4F8B-BE04-961922995BB2}" destId="{F7FCB9C8-9A4E-4DD7-AB29-DE59DC78B00B}" srcOrd="1" destOrd="0" presId="urn:microsoft.com/office/officeart/2018/2/layout/IconLabelDescriptionList"/>
    <dgm:cxn modelId="{0EC03A44-C481-4BB5-9D6C-BEEA398324B4}" type="presParOf" srcId="{C2E22F90-7265-4F8B-BE04-961922995BB2}" destId="{5D9FEA55-5EF5-44E4-80BD-98738384C292}" srcOrd="2" destOrd="0" presId="urn:microsoft.com/office/officeart/2018/2/layout/IconLabelDescriptionList"/>
    <dgm:cxn modelId="{0B6E8052-0C7C-42A4-A2DC-364A031F1205}" type="presParOf" srcId="{C2E22F90-7265-4F8B-BE04-961922995BB2}" destId="{085DB8B6-8FF5-4D84-8525-50A1EC3F68B6}" srcOrd="3" destOrd="0" presId="urn:microsoft.com/office/officeart/2018/2/layout/IconLabelDescriptionList"/>
    <dgm:cxn modelId="{E0A7BADB-925F-4D28-8B68-B64EE92B83A1}" type="presParOf" srcId="{C2E22F90-7265-4F8B-BE04-961922995BB2}" destId="{A1634E06-117A-4A4C-A81E-D4E59C160A13}" srcOrd="4" destOrd="0" presId="urn:microsoft.com/office/officeart/2018/2/layout/IconLabelDescriptionList"/>
    <dgm:cxn modelId="{2EBC4EB4-D411-46E1-9A3D-255FB0F21373}" type="presParOf" srcId="{EFF2BA50-4EBB-49B6-A34C-6591937DC7B4}" destId="{91410714-7ED2-4141-BC30-A06BBB0CD70E}" srcOrd="5" destOrd="0" presId="urn:microsoft.com/office/officeart/2018/2/layout/IconLabelDescriptionList"/>
    <dgm:cxn modelId="{9860F6CB-1FF4-44AF-800C-2350DE632361}" type="presParOf" srcId="{EFF2BA50-4EBB-49B6-A34C-6591937DC7B4}" destId="{0C93DD41-E699-4EE0-B589-F8C798FB6AA7}" srcOrd="6" destOrd="0" presId="urn:microsoft.com/office/officeart/2018/2/layout/IconLabelDescriptionList"/>
    <dgm:cxn modelId="{7A6B4D62-17D6-4283-A092-D3EC5889800A}" type="presParOf" srcId="{0C93DD41-E699-4EE0-B589-F8C798FB6AA7}" destId="{949D94D8-0601-4467-A4F9-30C5CF423C13}" srcOrd="0" destOrd="0" presId="urn:microsoft.com/office/officeart/2018/2/layout/IconLabelDescriptionList"/>
    <dgm:cxn modelId="{318E3A46-467E-4447-B348-0ECC382BD719}" type="presParOf" srcId="{0C93DD41-E699-4EE0-B589-F8C798FB6AA7}" destId="{CA34098A-C92A-47EB-A7B0-5B36A1B2AD41}" srcOrd="1" destOrd="0" presId="urn:microsoft.com/office/officeart/2018/2/layout/IconLabelDescriptionList"/>
    <dgm:cxn modelId="{803F719A-8A21-48BF-BEB5-4395FBFBD39F}" type="presParOf" srcId="{0C93DD41-E699-4EE0-B589-F8C798FB6AA7}" destId="{87D76849-B869-4066-AC18-3F59AA438B51}" srcOrd="2" destOrd="0" presId="urn:microsoft.com/office/officeart/2018/2/layout/IconLabelDescriptionList"/>
    <dgm:cxn modelId="{58A0D4D2-C0ED-49AE-9B63-33DDBD2E444F}" type="presParOf" srcId="{0C93DD41-E699-4EE0-B589-F8C798FB6AA7}" destId="{D88A9FDF-BCAA-4487-BFE4-1ACB2F1E9397}" srcOrd="3" destOrd="0" presId="urn:microsoft.com/office/officeart/2018/2/layout/IconLabelDescriptionList"/>
    <dgm:cxn modelId="{B2E64FF2-7BCD-4FEC-97E2-2CBF339F6F2D}" type="presParOf" srcId="{0C93DD41-E699-4EE0-B589-F8C798FB6AA7}" destId="{9CD4E4BB-661D-47B8-8253-F1D3F500B3E1}"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E4712C-680D-4AEF-A9C0-A3AB60848C0F}">
      <dsp:nvSpPr>
        <dsp:cNvPr id="0" name=""/>
        <dsp:cNvSpPr/>
      </dsp:nvSpPr>
      <dsp:spPr>
        <a:xfrm>
          <a:off x="0" y="3399"/>
          <a:ext cx="10515600" cy="7240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6EB180-1ED0-40AE-B0F2-06BC14586725}">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34599A-16D7-4E52-8A49-4C8992CD9CF0}">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rtl="0">
            <a:lnSpc>
              <a:spcPct val="100000"/>
            </a:lnSpc>
            <a:spcBef>
              <a:spcPct val="0"/>
            </a:spcBef>
            <a:spcAft>
              <a:spcPct val="35000"/>
            </a:spcAft>
            <a:buNone/>
          </a:pPr>
          <a:r>
            <a:rPr lang="en-US" sz="1900" kern="1200">
              <a:latin typeface="+mn-lt"/>
            </a:rPr>
            <a:t>Clinical: Providers, pharmacies, hospitals, FQHCs</a:t>
          </a:r>
        </a:p>
      </dsp:txBody>
      <dsp:txXfrm>
        <a:off x="836323" y="3399"/>
        <a:ext cx="9679276" cy="724089"/>
      </dsp:txXfrm>
    </dsp:sp>
    <dsp:sp modelId="{9500FF31-70CC-465E-8E3B-F5D7B2D8C03A}">
      <dsp:nvSpPr>
        <dsp:cNvPr id="0" name=""/>
        <dsp:cNvSpPr/>
      </dsp:nvSpPr>
      <dsp:spPr>
        <a:xfrm>
          <a:off x="0" y="908511"/>
          <a:ext cx="10515600" cy="7240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A8B6B2-0023-4456-948A-7239F9D0385D}">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495D30-CD14-418C-B9CB-B6006A6E61B4}">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US" sz="1900" kern="1200">
              <a:latin typeface="+mn-lt"/>
            </a:rPr>
            <a:t>Research: Universities, PBRNs, health systems</a:t>
          </a:r>
        </a:p>
      </dsp:txBody>
      <dsp:txXfrm>
        <a:off x="836323" y="908511"/>
        <a:ext cx="9679276" cy="724089"/>
      </dsp:txXfrm>
    </dsp:sp>
    <dsp:sp modelId="{41F4D359-2784-4652-94B9-6D7E46AA0AEF}">
      <dsp:nvSpPr>
        <dsp:cNvPr id="0" name=""/>
        <dsp:cNvSpPr/>
      </dsp:nvSpPr>
      <dsp:spPr>
        <a:xfrm>
          <a:off x="0" y="1813624"/>
          <a:ext cx="10515600" cy="7240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863362-C8C6-4919-984C-35B070DF49D4}">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735C33-87C5-469D-B1C8-3CED42BDD2AA}">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rtl="0">
            <a:lnSpc>
              <a:spcPct val="100000"/>
            </a:lnSpc>
            <a:spcBef>
              <a:spcPct val="0"/>
            </a:spcBef>
            <a:spcAft>
              <a:spcPct val="35000"/>
            </a:spcAft>
            <a:buNone/>
          </a:pPr>
          <a:r>
            <a:rPr lang="en-US" sz="1900" kern="1200">
              <a:latin typeface="+mn-lt"/>
            </a:rPr>
            <a:t>Schools: K-12, school boards, parent organizations</a:t>
          </a:r>
        </a:p>
      </dsp:txBody>
      <dsp:txXfrm>
        <a:off x="836323" y="1813624"/>
        <a:ext cx="9679276" cy="724089"/>
      </dsp:txXfrm>
    </dsp:sp>
    <dsp:sp modelId="{DFFE0590-D351-4ABF-92F2-76CC65125C66}">
      <dsp:nvSpPr>
        <dsp:cNvPr id="0" name=""/>
        <dsp:cNvSpPr/>
      </dsp:nvSpPr>
      <dsp:spPr>
        <a:xfrm>
          <a:off x="0" y="2718736"/>
          <a:ext cx="10515600" cy="7240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97751C-602C-43D6-B5C4-C42E4AED8E5D}">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445A66-0283-46B8-A635-39974ED02E8F}">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US" sz="1900" kern="1200">
              <a:latin typeface="+mn-lt"/>
            </a:rPr>
            <a:t>Coalitions and CBOs: Faith-based, nonprofits, advocacy groups</a:t>
          </a:r>
        </a:p>
      </dsp:txBody>
      <dsp:txXfrm>
        <a:off x="836323" y="2718736"/>
        <a:ext cx="9679276" cy="724089"/>
      </dsp:txXfrm>
    </dsp:sp>
    <dsp:sp modelId="{BF4EE228-834F-4D5F-B400-DE4DF8E8281A}">
      <dsp:nvSpPr>
        <dsp:cNvPr id="0" name=""/>
        <dsp:cNvSpPr/>
      </dsp:nvSpPr>
      <dsp:spPr>
        <a:xfrm>
          <a:off x="0" y="3623848"/>
          <a:ext cx="10515600" cy="7240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C8608F-0297-4155-8DD5-2461EA635469}">
      <dsp:nvSpPr>
        <dsp:cNvPr id="0" name=""/>
        <dsp:cNvSpPr/>
      </dsp:nvSpPr>
      <dsp:spPr>
        <a:xfrm>
          <a:off x="219037" y="3786768"/>
          <a:ext cx="398249" cy="39824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437419-7F49-424E-B45C-48B93DF0F5E9}">
      <dsp:nvSpPr>
        <dsp:cNvPr id="0" name=""/>
        <dsp:cNvSpPr/>
      </dsp:nvSpPr>
      <dsp:spPr>
        <a:xfrm>
          <a:off x="836323" y="3623848"/>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rtl="0">
            <a:lnSpc>
              <a:spcPct val="90000"/>
            </a:lnSpc>
            <a:spcBef>
              <a:spcPct val="0"/>
            </a:spcBef>
            <a:spcAft>
              <a:spcPct val="35000"/>
            </a:spcAft>
            <a:buNone/>
          </a:pPr>
          <a:r>
            <a:rPr lang="en-US" sz="1900" b="0" kern="1200">
              <a:latin typeface="+mn-lt"/>
            </a:rPr>
            <a:t>Government: Local and state health departments</a:t>
          </a:r>
        </a:p>
      </dsp:txBody>
      <dsp:txXfrm>
        <a:off x="836323" y="3623848"/>
        <a:ext cx="9679276" cy="7240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3DE4F-B7B6-4977-B2C2-9359E9806649}">
      <dsp:nvSpPr>
        <dsp:cNvPr id="0" name=""/>
        <dsp:cNvSpPr/>
      </dsp:nvSpPr>
      <dsp:spPr>
        <a:xfrm>
          <a:off x="679050" y="578168"/>
          <a:ext cx="1887187" cy="188718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42A41F-5C2E-4ED0-8CCD-89330F4FD168}">
      <dsp:nvSpPr>
        <dsp:cNvPr id="0" name=""/>
        <dsp:cNvSpPr/>
      </dsp:nvSpPr>
      <dsp:spPr>
        <a:xfrm>
          <a:off x="1081237" y="980356"/>
          <a:ext cx="1082812" cy="108281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90A10C-1875-4CC4-8886-EDD5E307F772}">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US" sz="2100" kern="1200"/>
            <a:t>Shared cause: Clear mission and purpose</a:t>
          </a:r>
        </a:p>
      </dsp:txBody>
      <dsp:txXfrm>
        <a:off x="75768" y="3053169"/>
        <a:ext cx="3093750" cy="720000"/>
      </dsp:txXfrm>
    </dsp:sp>
    <dsp:sp modelId="{C431398F-9D9B-44CF-88A4-87315CC37EE8}">
      <dsp:nvSpPr>
        <dsp:cNvPr id="0" name=""/>
        <dsp:cNvSpPr/>
      </dsp:nvSpPr>
      <dsp:spPr>
        <a:xfrm>
          <a:off x="4314206" y="578168"/>
          <a:ext cx="1887187" cy="188718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DDDCF4-9E64-4D9C-8C81-BD3D22B68AAE}">
      <dsp:nvSpPr>
        <dsp:cNvPr id="0" name=""/>
        <dsp:cNvSpPr/>
      </dsp:nvSpPr>
      <dsp:spPr>
        <a:xfrm>
          <a:off x="4716393"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159FCA-D451-4D5C-8D60-BB50C8335BE7}">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US" sz="2100" kern="1200"/>
            <a:t>Mutual benefit: What’s in it for each partner?</a:t>
          </a:r>
        </a:p>
      </dsp:txBody>
      <dsp:txXfrm>
        <a:off x="3710925" y="3053169"/>
        <a:ext cx="3093750" cy="720000"/>
      </dsp:txXfrm>
    </dsp:sp>
    <dsp:sp modelId="{C0FF5452-97BF-43EF-8C0D-B8CAEF9D2B38}">
      <dsp:nvSpPr>
        <dsp:cNvPr id="0" name=""/>
        <dsp:cNvSpPr/>
      </dsp:nvSpPr>
      <dsp:spPr>
        <a:xfrm>
          <a:off x="7949362" y="578168"/>
          <a:ext cx="1887187" cy="188718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660148-3A57-4607-8D4D-AD7BADCD4B61}">
      <dsp:nvSpPr>
        <dsp:cNvPr id="0" name=""/>
        <dsp:cNvSpPr/>
      </dsp:nvSpPr>
      <dsp:spPr>
        <a:xfrm>
          <a:off x="8351550"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A78189-33B3-495C-A304-36B08E9F77C1}">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US" sz="2100" kern="1200"/>
            <a:t>Trust + Consistency</a:t>
          </a:r>
        </a:p>
      </dsp:txBody>
      <dsp:txXfrm>
        <a:off x="7346081" y="3053169"/>
        <a:ext cx="30937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343F48-6FA1-4189-866E-0FBE76A2FB6F}">
      <dsp:nvSpPr>
        <dsp:cNvPr id="0" name=""/>
        <dsp:cNvSpPr/>
      </dsp:nvSpPr>
      <dsp:spPr>
        <a:xfrm>
          <a:off x="12604" y="963896"/>
          <a:ext cx="456103" cy="4561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28BA20-F255-47EF-9F37-D80FA6035827}">
      <dsp:nvSpPr>
        <dsp:cNvPr id="0" name=""/>
        <dsp:cNvSpPr/>
      </dsp:nvSpPr>
      <dsp:spPr>
        <a:xfrm>
          <a:off x="12604" y="1524212"/>
          <a:ext cx="1303154" cy="709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defRPr b="1"/>
          </a:pPr>
          <a:r>
            <a:rPr lang="en-US" sz="1800" kern="1200" dirty="0"/>
            <a:t>Define shared mission</a:t>
          </a:r>
        </a:p>
      </dsp:txBody>
      <dsp:txXfrm>
        <a:off x="12604" y="1524212"/>
        <a:ext cx="1303154" cy="709282"/>
      </dsp:txXfrm>
    </dsp:sp>
    <dsp:sp modelId="{D8E06666-B36D-49F6-AD01-3771ADEBB929}">
      <dsp:nvSpPr>
        <dsp:cNvPr id="0" name=""/>
        <dsp:cNvSpPr/>
      </dsp:nvSpPr>
      <dsp:spPr>
        <a:xfrm>
          <a:off x="12604" y="2281966"/>
          <a:ext cx="1303154" cy="1105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US" sz="1400" kern="1200" dirty="0"/>
            <a:t>Algn on a common mission with measurable SMART goals. </a:t>
          </a:r>
        </a:p>
      </dsp:txBody>
      <dsp:txXfrm>
        <a:off x="12604" y="2281966"/>
        <a:ext cx="1303154" cy="1105475"/>
      </dsp:txXfrm>
    </dsp:sp>
    <dsp:sp modelId="{B92A3712-6326-45D6-9DEE-78ABFD9C10D9}">
      <dsp:nvSpPr>
        <dsp:cNvPr id="0" name=""/>
        <dsp:cNvSpPr/>
      </dsp:nvSpPr>
      <dsp:spPr>
        <a:xfrm>
          <a:off x="1543810" y="963896"/>
          <a:ext cx="456103" cy="4561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BBCD55-04C9-40B9-A58F-F7F586DF4FFA}">
      <dsp:nvSpPr>
        <dsp:cNvPr id="0" name=""/>
        <dsp:cNvSpPr/>
      </dsp:nvSpPr>
      <dsp:spPr>
        <a:xfrm>
          <a:off x="1543810" y="1524212"/>
          <a:ext cx="1303154" cy="709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defRPr b="1"/>
          </a:pPr>
          <a:r>
            <a:rPr lang="en-US" sz="1800" kern="1200"/>
            <a:t>Map stakeholders</a:t>
          </a:r>
        </a:p>
      </dsp:txBody>
      <dsp:txXfrm>
        <a:off x="1543810" y="1524212"/>
        <a:ext cx="1303154" cy="709282"/>
      </dsp:txXfrm>
    </dsp:sp>
    <dsp:sp modelId="{B2D5A101-6BBE-4D02-BDC4-E958711CEA2A}">
      <dsp:nvSpPr>
        <dsp:cNvPr id="0" name=""/>
        <dsp:cNvSpPr/>
      </dsp:nvSpPr>
      <dsp:spPr>
        <a:xfrm>
          <a:off x="1543810" y="2281966"/>
          <a:ext cx="1303154" cy="1105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US" sz="1400" kern="1200"/>
            <a:t>Identify and engage key organization leaders, and community influencers </a:t>
          </a:r>
        </a:p>
      </dsp:txBody>
      <dsp:txXfrm>
        <a:off x="1543810" y="2281966"/>
        <a:ext cx="1303154" cy="1105475"/>
      </dsp:txXfrm>
    </dsp:sp>
    <dsp:sp modelId="{3F3917B2-24D4-4E5E-B116-B9780066F9B3}">
      <dsp:nvSpPr>
        <dsp:cNvPr id="0" name=""/>
        <dsp:cNvSpPr/>
      </dsp:nvSpPr>
      <dsp:spPr>
        <a:xfrm>
          <a:off x="3075016" y="963896"/>
          <a:ext cx="456103" cy="4561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31B995-DC5D-4599-90CA-BFED78A64419}">
      <dsp:nvSpPr>
        <dsp:cNvPr id="0" name=""/>
        <dsp:cNvSpPr/>
      </dsp:nvSpPr>
      <dsp:spPr>
        <a:xfrm>
          <a:off x="3075016" y="1524212"/>
          <a:ext cx="1303154" cy="709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defRPr b="1"/>
          </a:pPr>
          <a:r>
            <a:rPr lang="en-US" sz="1800" kern="1200"/>
            <a:t>Establish a structure</a:t>
          </a:r>
        </a:p>
      </dsp:txBody>
      <dsp:txXfrm>
        <a:off x="3075016" y="1524212"/>
        <a:ext cx="1303154" cy="709282"/>
      </dsp:txXfrm>
    </dsp:sp>
    <dsp:sp modelId="{D6BE2612-7299-41E2-A2D5-E7BB58AAFF94}">
      <dsp:nvSpPr>
        <dsp:cNvPr id="0" name=""/>
        <dsp:cNvSpPr/>
      </dsp:nvSpPr>
      <dsp:spPr>
        <a:xfrm>
          <a:off x="3075016" y="2281966"/>
          <a:ext cx="1303154" cy="1105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US" sz="1400" kern="1200"/>
            <a:t>Formalize role, decision-making processes, and accountability</a:t>
          </a:r>
        </a:p>
      </dsp:txBody>
      <dsp:txXfrm>
        <a:off x="3075016" y="2281966"/>
        <a:ext cx="1303154" cy="1105475"/>
      </dsp:txXfrm>
    </dsp:sp>
    <dsp:sp modelId="{C863710F-C933-4795-85EF-8ED3374AAAE3}">
      <dsp:nvSpPr>
        <dsp:cNvPr id="0" name=""/>
        <dsp:cNvSpPr/>
      </dsp:nvSpPr>
      <dsp:spPr>
        <a:xfrm>
          <a:off x="4606222" y="963896"/>
          <a:ext cx="456103" cy="45610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14137B-721D-4C18-A622-5E7563C22710}">
      <dsp:nvSpPr>
        <dsp:cNvPr id="0" name=""/>
        <dsp:cNvSpPr/>
      </dsp:nvSpPr>
      <dsp:spPr>
        <a:xfrm>
          <a:off x="4606222" y="1524212"/>
          <a:ext cx="1303154" cy="709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defRPr b="1"/>
          </a:pPr>
          <a:r>
            <a:rPr lang="en-US" sz="1800" kern="1200"/>
            <a:t>Develop a communication plan</a:t>
          </a:r>
        </a:p>
      </dsp:txBody>
      <dsp:txXfrm>
        <a:off x="4606222" y="1524212"/>
        <a:ext cx="1303154" cy="709282"/>
      </dsp:txXfrm>
    </dsp:sp>
    <dsp:sp modelId="{55531F01-0C33-46D9-BDCC-07D8C6A19ED0}">
      <dsp:nvSpPr>
        <dsp:cNvPr id="0" name=""/>
        <dsp:cNvSpPr/>
      </dsp:nvSpPr>
      <dsp:spPr>
        <a:xfrm>
          <a:off x="4606222" y="2281966"/>
          <a:ext cx="1303154" cy="1105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US" sz="1400" kern="1200"/>
            <a:t>Promote transparency, alignment, and engagement</a:t>
          </a:r>
        </a:p>
      </dsp:txBody>
      <dsp:txXfrm>
        <a:off x="4606222" y="2281966"/>
        <a:ext cx="1303154" cy="1105475"/>
      </dsp:txXfrm>
    </dsp:sp>
    <dsp:sp modelId="{F7233AEB-A9DD-4201-99FF-1CA17D60355C}">
      <dsp:nvSpPr>
        <dsp:cNvPr id="0" name=""/>
        <dsp:cNvSpPr/>
      </dsp:nvSpPr>
      <dsp:spPr>
        <a:xfrm>
          <a:off x="6137429" y="963896"/>
          <a:ext cx="456103" cy="45610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E23B33-DAEC-4BD2-805A-56E2BEB6A6D9}">
      <dsp:nvSpPr>
        <dsp:cNvPr id="0" name=""/>
        <dsp:cNvSpPr/>
      </dsp:nvSpPr>
      <dsp:spPr>
        <a:xfrm>
          <a:off x="6137429" y="1524212"/>
          <a:ext cx="1303154" cy="709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defRPr b="1"/>
          </a:pPr>
          <a:r>
            <a:rPr lang="en-US" sz="1800" kern="1200" dirty="0"/>
            <a:t>Launch project/ program</a:t>
          </a:r>
        </a:p>
      </dsp:txBody>
      <dsp:txXfrm>
        <a:off x="6137429" y="1524212"/>
        <a:ext cx="1303154" cy="709282"/>
      </dsp:txXfrm>
    </dsp:sp>
    <dsp:sp modelId="{6D3DD6E9-6545-4B00-A6C1-FEE9C85DE569}">
      <dsp:nvSpPr>
        <dsp:cNvPr id="0" name=""/>
        <dsp:cNvSpPr/>
      </dsp:nvSpPr>
      <dsp:spPr>
        <a:xfrm>
          <a:off x="6137429" y="2281966"/>
          <a:ext cx="1303154" cy="1105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US" sz="1400" kern="1200" dirty="0"/>
            <a:t>Work together to host clinics, educational campaigns, or seek new funding </a:t>
          </a:r>
        </a:p>
      </dsp:txBody>
      <dsp:txXfrm>
        <a:off x="6137429" y="2281966"/>
        <a:ext cx="1303154" cy="1105475"/>
      </dsp:txXfrm>
    </dsp:sp>
    <dsp:sp modelId="{77A72A33-F2A3-4D69-A838-234208EF49CC}">
      <dsp:nvSpPr>
        <dsp:cNvPr id="0" name=""/>
        <dsp:cNvSpPr/>
      </dsp:nvSpPr>
      <dsp:spPr>
        <a:xfrm>
          <a:off x="7668635" y="963896"/>
          <a:ext cx="456103" cy="45610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83B1BF-1C0C-415B-8F82-9B6ED9E4D61A}">
      <dsp:nvSpPr>
        <dsp:cNvPr id="0" name=""/>
        <dsp:cNvSpPr/>
      </dsp:nvSpPr>
      <dsp:spPr>
        <a:xfrm>
          <a:off x="7668635" y="1524212"/>
          <a:ext cx="1303154" cy="709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defRPr b="1"/>
          </a:pPr>
          <a:r>
            <a:rPr lang="en-US" sz="1800" kern="1200"/>
            <a:t>Measure and share impact</a:t>
          </a:r>
        </a:p>
      </dsp:txBody>
      <dsp:txXfrm>
        <a:off x="7668635" y="1524212"/>
        <a:ext cx="1303154" cy="709282"/>
      </dsp:txXfrm>
    </dsp:sp>
    <dsp:sp modelId="{991D22C1-5076-4ABA-8792-6258C8444CB9}">
      <dsp:nvSpPr>
        <dsp:cNvPr id="0" name=""/>
        <dsp:cNvSpPr/>
      </dsp:nvSpPr>
      <dsp:spPr>
        <a:xfrm>
          <a:off x="7668635" y="2281966"/>
          <a:ext cx="1303154" cy="1105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US" sz="1400" kern="1200"/>
            <a:t>Track progress to create visible wins </a:t>
          </a:r>
        </a:p>
      </dsp:txBody>
      <dsp:txXfrm>
        <a:off x="7668635" y="2281966"/>
        <a:ext cx="1303154" cy="1105475"/>
      </dsp:txXfrm>
    </dsp:sp>
    <dsp:sp modelId="{E296521C-7B5E-444E-8596-AB003BBBA56E}">
      <dsp:nvSpPr>
        <dsp:cNvPr id="0" name=""/>
        <dsp:cNvSpPr/>
      </dsp:nvSpPr>
      <dsp:spPr>
        <a:xfrm>
          <a:off x="9199841" y="963896"/>
          <a:ext cx="456103" cy="45610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B5B877-9D2A-45CF-A470-0CC5102C3427}">
      <dsp:nvSpPr>
        <dsp:cNvPr id="0" name=""/>
        <dsp:cNvSpPr/>
      </dsp:nvSpPr>
      <dsp:spPr>
        <a:xfrm>
          <a:off x="9199841" y="1524212"/>
          <a:ext cx="1303154" cy="709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defRPr b="1"/>
          </a:pPr>
          <a:r>
            <a:rPr lang="en-US" sz="1800" kern="1200"/>
            <a:t>Sustain and evolve</a:t>
          </a:r>
        </a:p>
      </dsp:txBody>
      <dsp:txXfrm>
        <a:off x="9199841" y="1524212"/>
        <a:ext cx="1303154" cy="709282"/>
      </dsp:txXfrm>
    </dsp:sp>
    <dsp:sp modelId="{8490EC16-96C7-4783-A4F1-8A837AF5A5C1}">
      <dsp:nvSpPr>
        <dsp:cNvPr id="0" name=""/>
        <dsp:cNvSpPr/>
      </dsp:nvSpPr>
      <dsp:spPr>
        <a:xfrm>
          <a:off x="9199841" y="2281966"/>
          <a:ext cx="1303154" cy="1105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US" sz="1400" kern="1200" dirty="0"/>
            <a:t>Build long-term relationships and adapt over time</a:t>
          </a:r>
        </a:p>
      </dsp:txBody>
      <dsp:txXfrm>
        <a:off x="9199841" y="2281966"/>
        <a:ext cx="1303154" cy="11054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4D8CD-19CF-43E1-8421-EEBD2A5C40CE}">
      <dsp:nvSpPr>
        <dsp:cNvPr id="0" name=""/>
        <dsp:cNvSpPr/>
      </dsp:nvSpPr>
      <dsp:spPr>
        <a:xfrm>
          <a:off x="0" y="0"/>
          <a:ext cx="7830206" cy="109728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rtl="0">
            <a:lnSpc>
              <a:spcPct val="90000"/>
            </a:lnSpc>
            <a:spcBef>
              <a:spcPct val="0"/>
            </a:spcBef>
            <a:spcAft>
              <a:spcPct val="35000"/>
            </a:spcAft>
            <a:buNone/>
          </a:pPr>
          <a:r>
            <a:rPr lang="en-US" sz="4000" kern="1200">
              <a:latin typeface="Franklin Gothic Medium" panose="020B0603020102020204"/>
            </a:rPr>
            <a:t>Benefits of Research Partnerships</a:t>
          </a:r>
          <a:endParaRPr lang="en-US" sz="4000" kern="1200"/>
        </a:p>
      </dsp:txBody>
      <dsp:txXfrm>
        <a:off x="0" y="0"/>
        <a:ext cx="7830206" cy="1097280"/>
      </dsp:txXfrm>
    </dsp:sp>
    <dsp:sp modelId="{C42E8CE6-0B66-4682-ACEF-66BEEA661D62}">
      <dsp:nvSpPr>
        <dsp:cNvPr id="0" name=""/>
        <dsp:cNvSpPr/>
      </dsp:nvSpPr>
      <dsp:spPr>
        <a:xfrm>
          <a:off x="0" y="1097280"/>
          <a:ext cx="1957551" cy="23042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Franklin Gothic Medium" panose="020B0603020102020204"/>
            </a:rPr>
            <a:t>Participating in clinical trials </a:t>
          </a:r>
          <a:endParaRPr lang="en-US" sz="2400" kern="1200"/>
        </a:p>
      </dsp:txBody>
      <dsp:txXfrm>
        <a:off x="0" y="1097280"/>
        <a:ext cx="1957551" cy="2304288"/>
      </dsp:txXfrm>
    </dsp:sp>
    <dsp:sp modelId="{1EED5CEB-2C23-47EA-AA85-1168AF6AE980}">
      <dsp:nvSpPr>
        <dsp:cNvPr id="0" name=""/>
        <dsp:cNvSpPr/>
      </dsp:nvSpPr>
      <dsp:spPr>
        <a:xfrm>
          <a:off x="1957551" y="1097280"/>
          <a:ext cx="1957551" cy="23042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Franklin Gothic Medium" panose="020B0603020102020204"/>
            </a:rPr>
            <a:t>Sharing program data</a:t>
          </a:r>
          <a:endParaRPr lang="en-US" sz="2400" kern="1200"/>
        </a:p>
      </dsp:txBody>
      <dsp:txXfrm>
        <a:off x="1957551" y="1097280"/>
        <a:ext cx="1957551" cy="2304288"/>
      </dsp:txXfrm>
    </dsp:sp>
    <dsp:sp modelId="{D9B20C08-1E5A-4A3C-A269-B3A2D9446A1F}">
      <dsp:nvSpPr>
        <dsp:cNvPr id="0" name=""/>
        <dsp:cNvSpPr/>
      </dsp:nvSpPr>
      <dsp:spPr>
        <a:xfrm>
          <a:off x="3915103" y="1097280"/>
          <a:ext cx="1957551" cy="23042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Franklin Gothic Medium" panose="020B0603020102020204"/>
            </a:rPr>
            <a:t>Testing new interventions</a:t>
          </a:r>
        </a:p>
      </dsp:txBody>
      <dsp:txXfrm>
        <a:off x="3915103" y="1097280"/>
        <a:ext cx="1957551" cy="2304288"/>
      </dsp:txXfrm>
    </dsp:sp>
    <dsp:sp modelId="{6A17C4E0-877C-47C6-84A3-FAB4104A658A}">
      <dsp:nvSpPr>
        <dsp:cNvPr id="0" name=""/>
        <dsp:cNvSpPr/>
      </dsp:nvSpPr>
      <dsp:spPr>
        <a:xfrm>
          <a:off x="5872654" y="1097280"/>
          <a:ext cx="1957551" cy="23042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Franklin Gothic Medium" panose="020B0603020102020204"/>
            </a:rPr>
            <a:t>Co-authoring publications</a:t>
          </a:r>
          <a:endParaRPr lang="en-US" sz="2400" kern="1200"/>
        </a:p>
      </dsp:txBody>
      <dsp:txXfrm>
        <a:off x="5872654" y="1097280"/>
        <a:ext cx="1957551" cy="2304288"/>
      </dsp:txXfrm>
    </dsp:sp>
    <dsp:sp modelId="{6E344D83-B28C-414C-B5FC-531BD42A1CEF}">
      <dsp:nvSpPr>
        <dsp:cNvPr id="0" name=""/>
        <dsp:cNvSpPr/>
      </dsp:nvSpPr>
      <dsp:spPr>
        <a:xfrm>
          <a:off x="0" y="3401568"/>
          <a:ext cx="7830206" cy="25603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6730A-5FD2-427C-9E99-09ABE78F9775}">
      <dsp:nvSpPr>
        <dsp:cNvPr id="0" name=""/>
        <dsp:cNvSpPr/>
      </dsp:nvSpPr>
      <dsp:spPr>
        <a:xfrm>
          <a:off x="8092" y="479040"/>
          <a:ext cx="812109" cy="8121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A37D22-CB4B-4112-A987-7A41C23142E2}">
      <dsp:nvSpPr>
        <dsp:cNvPr id="0" name=""/>
        <dsp:cNvSpPr/>
      </dsp:nvSpPr>
      <dsp:spPr>
        <a:xfrm>
          <a:off x="8092" y="1437070"/>
          <a:ext cx="2320312" cy="1443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dirty="0"/>
            <a:t>Advocate for sustained investment! </a:t>
          </a:r>
        </a:p>
      </dsp:txBody>
      <dsp:txXfrm>
        <a:off x="8092" y="1437070"/>
        <a:ext cx="2320312" cy="1443043"/>
      </dsp:txXfrm>
    </dsp:sp>
    <dsp:sp modelId="{552AD2B0-ECC6-4EF0-904F-8D17C85F73C3}">
      <dsp:nvSpPr>
        <dsp:cNvPr id="0" name=""/>
        <dsp:cNvSpPr/>
      </dsp:nvSpPr>
      <dsp:spPr>
        <a:xfrm>
          <a:off x="8092" y="2947984"/>
          <a:ext cx="2320312" cy="924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US" sz="1600" kern="1200" dirty="0"/>
            <a:t>Engage your local policymakers to prioritize immunization programming</a:t>
          </a:r>
        </a:p>
      </dsp:txBody>
      <dsp:txXfrm>
        <a:off x="8092" y="2947984"/>
        <a:ext cx="2320312" cy="924313"/>
      </dsp:txXfrm>
    </dsp:sp>
    <dsp:sp modelId="{AD3BA28E-D9B6-4533-ADDC-5CB45596466D}">
      <dsp:nvSpPr>
        <dsp:cNvPr id="0" name=""/>
        <dsp:cNvSpPr/>
      </dsp:nvSpPr>
      <dsp:spPr>
        <a:xfrm>
          <a:off x="2734460" y="479040"/>
          <a:ext cx="812109" cy="8121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A03D93-6DDD-430D-B3E2-2D21E19C1D08}">
      <dsp:nvSpPr>
        <dsp:cNvPr id="0" name=""/>
        <dsp:cNvSpPr/>
      </dsp:nvSpPr>
      <dsp:spPr>
        <a:xfrm>
          <a:off x="2734460" y="1437070"/>
          <a:ext cx="2320312" cy="1443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a:t>Find Partners you can stick with through the shifting tides around you</a:t>
          </a:r>
        </a:p>
      </dsp:txBody>
      <dsp:txXfrm>
        <a:off x="2734460" y="1437070"/>
        <a:ext cx="2320312" cy="1443043"/>
      </dsp:txXfrm>
    </dsp:sp>
    <dsp:sp modelId="{2465A88E-8154-4742-B85D-76A499B4DE4E}">
      <dsp:nvSpPr>
        <dsp:cNvPr id="0" name=""/>
        <dsp:cNvSpPr/>
      </dsp:nvSpPr>
      <dsp:spPr>
        <a:xfrm>
          <a:off x="2734460" y="2947984"/>
          <a:ext cx="2320312" cy="924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US" sz="1600" kern="1200" dirty="0"/>
            <a:t>Leverage your shared values and shared goals</a:t>
          </a:r>
        </a:p>
      </dsp:txBody>
      <dsp:txXfrm>
        <a:off x="2734460" y="2947984"/>
        <a:ext cx="2320312" cy="924313"/>
      </dsp:txXfrm>
    </dsp:sp>
    <dsp:sp modelId="{C97B5107-067B-4A41-95F1-0A46A0B56AD8}">
      <dsp:nvSpPr>
        <dsp:cNvPr id="0" name=""/>
        <dsp:cNvSpPr/>
      </dsp:nvSpPr>
      <dsp:spPr>
        <a:xfrm>
          <a:off x="5460827" y="479040"/>
          <a:ext cx="812109" cy="8121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9FEA55-5EF5-44E4-80BD-98738384C292}">
      <dsp:nvSpPr>
        <dsp:cNvPr id="0" name=""/>
        <dsp:cNvSpPr/>
      </dsp:nvSpPr>
      <dsp:spPr>
        <a:xfrm>
          <a:off x="5460827" y="1437070"/>
          <a:ext cx="2320312" cy="1443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dirty="0"/>
            <a:t>Be creative and diversify your funding planning </a:t>
          </a:r>
        </a:p>
      </dsp:txBody>
      <dsp:txXfrm>
        <a:off x="5460827" y="1437070"/>
        <a:ext cx="2320312" cy="1443043"/>
      </dsp:txXfrm>
    </dsp:sp>
    <dsp:sp modelId="{A1634E06-117A-4A4C-A81E-D4E59C160A13}">
      <dsp:nvSpPr>
        <dsp:cNvPr id="0" name=""/>
        <dsp:cNvSpPr/>
      </dsp:nvSpPr>
      <dsp:spPr>
        <a:xfrm>
          <a:off x="5460827" y="2947984"/>
          <a:ext cx="2320312" cy="924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US" sz="1600" kern="1200" dirty="0"/>
            <a:t>Consider foundation funding, or even local large employers and insurers</a:t>
          </a:r>
        </a:p>
      </dsp:txBody>
      <dsp:txXfrm>
        <a:off x="5460827" y="2947984"/>
        <a:ext cx="2320312" cy="924313"/>
      </dsp:txXfrm>
    </dsp:sp>
    <dsp:sp modelId="{949D94D8-0601-4467-A4F9-30C5CF423C13}">
      <dsp:nvSpPr>
        <dsp:cNvPr id="0" name=""/>
        <dsp:cNvSpPr/>
      </dsp:nvSpPr>
      <dsp:spPr>
        <a:xfrm>
          <a:off x="8187194" y="479040"/>
          <a:ext cx="812109" cy="8121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D76849-B869-4066-AC18-3F59AA438B51}">
      <dsp:nvSpPr>
        <dsp:cNvPr id="0" name=""/>
        <dsp:cNvSpPr/>
      </dsp:nvSpPr>
      <dsp:spPr>
        <a:xfrm>
          <a:off x="8187194" y="1437070"/>
          <a:ext cx="2320312" cy="1443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dirty="0"/>
            <a:t>Lift up the voice of your community to combat misinformation and distrust</a:t>
          </a:r>
        </a:p>
      </dsp:txBody>
      <dsp:txXfrm>
        <a:off x="8187194" y="1437070"/>
        <a:ext cx="2320312" cy="1443043"/>
      </dsp:txXfrm>
    </dsp:sp>
    <dsp:sp modelId="{9CD4E4BB-661D-47B8-8253-F1D3F500B3E1}">
      <dsp:nvSpPr>
        <dsp:cNvPr id="0" name=""/>
        <dsp:cNvSpPr/>
      </dsp:nvSpPr>
      <dsp:spPr>
        <a:xfrm>
          <a:off x="8187194" y="2947984"/>
          <a:ext cx="2320312" cy="924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US" sz="1600" kern="1200" dirty="0"/>
            <a:t>Use trusted messenger campaigns </a:t>
          </a:r>
        </a:p>
      </dsp:txBody>
      <dsp:txXfrm>
        <a:off x="8187194" y="2947984"/>
        <a:ext cx="2320312" cy="92431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115117-0990-4E58-AF3D-BA48E2BD31BB}" type="datetimeFigureOut">
              <a:rPr lang="en-US" smtClean="0"/>
              <a:t>6/6/2025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6991C6-63ED-4FBC-88E9-C85398070104}" type="slidenum">
              <a:rPr lang="en-US" smtClean="0"/>
              <a:t>‹#›</a:t>
            </a:fld>
            <a:endParaRPr lang="en-US"/>
          </a:p>
        </p:txBody>
      </p:sp>
    </p:spTree>
    <p:extLst>
      <p:ext uri="{BB962C8B-B14F-4D97-AF65-F5344CB8AC3E}">
        <p14:creationId xmlns:p14="http://schemas.microsoft.com/office/powerpoint/2010/main" val="2802618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tb.ku.edu/en/table-of-contents/participation/participatory-evaluation/cbpr/main"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urldefense.com/v3/__https:/ccphealth.org/cbpr-resources/__;!!Ls64Rlj6!xlbaz6sMPcDWaK_eKWoTURPy7gbt8O-DWRP-toR0GQjLHPPNrFW4o8CKHybMP6HCZe6E207JKer70daZqKwhCBQeZEr5EMGCXHro$" TargetMode="External"/><Relationship Id="rId4" Type="http://schemas.openxmlformats.org/officeDocument/2006/relationships/hyperlink" Target="https://urldefense.com/v3/__https:/pbrn.ahrq.gov/__;!!Ls64Rlj6!xlbaz6sMPcDWaK_eKWoTURPy7gbt8O-DWRP-toR0GQjLHPPNrFW4o8CKHybMP6HCZe6E207JKer70daZqKwhCBQeZEr5EEHOKXR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[CHELSEA]</a:t>
            </a:r>
          </a:p>
          <a:p>
            <a:r>
              <a:rPr lang="en-US" dirty="0">
                <a:latin typeface="Calibri"/>
                <a:ea typeface="Calibri"/>
                <a:cs typeface="Calibri"/>
              </a:rPr>
              <a:t>Thank you all for inviting Autumn and I to share this presentation with you designed to help you build partnerships to support immunization initiatives across Pennsylvania. We are very excited to share tools and insights to help strengthen the sustainability of your immunization work through partnerships. </a:t>
            </a:r>
          </a:p>
        </p:txBody>
      </p:sp>
      <p:sp>
        <p:nvSpPr>
          <p:cNvPr id="4" name="Slide Number Placeholder 3"/>
          <p:cNvSpPr>
            <a:spLocks noGrp="1"/>
          </p:cNvSpPr>
          <p:nvPr>
            <p:ph type="sldNum" sz="quarter" idx="5"/>
          </p:nvPr>
        </p:nvSpPr>
        <p:spPr/>
        <p:txBody>
          <a:bodyPr/>
          <a:lstStyle/>
          <a:p>
            <a:fld id="{946991C6-63ED-4FBC-88E9-C85398070104}" type="slidenum">
              <a:rPr lang="en-US" smtClean="0"/>
              <a:t>1</a:t>
            </a:fld>
            <a:endParaRPr lang="en-US"/>
          </a:p>
        </p:txBody>
      </p:sp>
    </p:spTree>
    <p:extLst>
      <p:ext uri="{BB962C8B-B14F-4D97-AF65-F5344CB8AC3E}">
        <p14:creationId xmlns:p14="http://schemas.microsoft.com/office/powerpoint/2010/main" val="4224301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685800" y="1143000"/>
            <a:ext cx="5486400" cy="3086100"/>
          </a:xfrm>
        </p:spPr>
      </p:sp>
      <p:sp>
        <p:nvSpPr>
          <p:cNvPr id="3" name="Notes Placeholder 2"/>
          <p:cNvSpPr>
            <a:spLocks noGrp="1"/>
          </p:cNvSpPr>
          <p:nvPr>
            <p:ph type="body" sz="quarter" idx="3"/>
          </p:nvPr>
        </p:nvSpPr>
        <p:spPr/>
        <p:txBody>
          <a:bodyPr/>
          <a:lstStyle/>
          <a:p>
            <a:r>
              <a:rPr lang="en-US"/>
              <a:t>[AUTUMN]</a:t>
            </a:r>
          </a:p>
          <a:p>
            <a:r>
              <a:t>Being part of research doesn’t always mean running a clinical trial. It might mean collecting data, piloting a new tool, or helping translate findings into practice.</a:t>
            </a:r>
            <a:r>
              <a:rPr lang="en-US"/>
              <a:t> There are important benefits on both sides of the research partnership – example -  getting to participate in the pursuit of new clinical knowledge with access to cutting edge treatments in clinical trials (example Pfizer Covid vaccine study at LVHN), sharing data between institutions across the state and seeing what other regions may be doing well in/could learn from, and getting to have chance to write papers that the medical community will read about your findings. </a:t>
            </a:r>
          </a:p>
        </p:txBody>
      </p:sp>
      <p:sp>
        <p:nvSpPr>
          <p:cNvPr id="4" name="Slide Number Placeholder 3"/>
          <p:cNvSpPr>
            <a:spLocks noGrp="1"/>
          </p:cNvSpPr>
          <p:nvPr>
            <p:ph type="sldNum" sz="quarter" idx="5"/>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685800" y="1143000"/>
            <a:ext cx="5486400" cy="3086100"/>
          </a:xfrm>
        </p:spPr>
      </p:sp>
      <p:sp>
        <p:nvSpPr>
          <p:cNvPr id="3" name="Notes Placeholder 2"/>
          <p:cNvSpPr>
            <a:spLocks noGrp="1"/>
          </p:cNvSpPr>
          <p:nvPr>
            <p:ph type="body" sz="quarter" idx="3"/>
          </p:nvPr>
        </p:nvSpPr>
        <p:spPr/>
        <p:txBody>
          <a:bodyPr/>
          <a:lstStyle/>
          <a:p>
            <a:r>
              <a:rPr lang="en-US"/>
              <a:t>[AUTUMN]</a:t>
            </a:r>
          </a:p>
          <a:p>
            <a:r>
              <a:rPr lang="en-US"/>
              <a:t>Partners bring their authentic selves to the table. As a community partner, showing up, honoring your experience and voice, being clear and transparent with what you can offer and what you need, and focusing on co-created roles, with everyone bringing something to share at the table. Research partners need to do the same. They bring research skills, resources, pathways for advocacy or institutional buy-in. </a:t>
            </a:r>
          </a:p>
        </p:txBody>
      </p:sp>
      <p:sp>
        <p:nvSpPr>
          <p:cNvPr id="4" name="Slide Number Placeholder 3"/>
          <p:cNvSpPr>
            <a:spLocks noGrp="1"/>
          </p:cNvSpPr>
          <p:nvPr>
            <p:ph type="sldNum" sz="quarter" idx="5"/>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685800" y="1143000"/>
            <a:ext cx="5486400" cy="3086100"/>
          </a:xfrm>
        </p:spPr>
      </p:sp>
      <p:sp>
        <p:nvSpPr>
          <p:cNvPr id="3" name="Notes Placeholder 2"/>
          <p:cNvSpPr>
            <a:spLocks noGrp="1"/>
          </p:cNvSpPr>
          <p:nvPr>
            <p:ph type="body" sz="quarter" idx="3"/>
          </p:nvPr>
        </p:nvSpPr>
        <p:spPr/>
        <p:txBody>
          <a:bodyPr/>
          <a:lstStyle/>
          <a:p>
            <a:r>
              <a:rPr lang="en-US"/>
              <a:t>[AUTUMN]</a:t>
            </a:r>
          </a:p>
          <a:p>
            <a:r>
              <a:rPr lang="en-US"/>
              <a:t>How to find funding to continue and grow your partnerships' reach. Only can do so much if it is voluntary or on borrowed time.  Grants may be the first idea that comes to mind, but there are other creative funding/revenue streams to consider as well for your partnership. </a:t>
            </a:r>
          </a:p>
        </p:txBody>
      </p:sp>
      <p:sp>
        <p:nvSpPr>
          <p:cNvPr id="4" name="Slide Number Placeholder 3"/>
          <p:cNvSpPr>
            <a:spLocks noGrp="1"/>
          </p:cNvSpPr>
          <p:nvPr>
            <p:ph type="sldNum" sz="quarter" idx="5"/>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[AUTUMN]</a:t>
            </a:r>
          </a:p>
          <a:p>
            <a:r>
              <a:rPr lang="en-US"/>
              <a:t>There has been a change in national funding priorities and vaccination is not one of those priorities. This has made funding for this kind of work to be more competitive due to the limiting funding options. However, These are still three potential areas to search for available funding streams. </a:t>
            </a:r>
          </a:p>
        </p:txBody>
      </p:sp>
      <p:sp>
        <p:nvSpPr>
          <p:cNvPr id="4" name="Slide Number Placeholder 3"/>
          <p:cNvSpPr>
            <a:spLocks noGrp="1"/>
          </p:cNvSpPr>
          <p:nvPr>
            <p:ph type="sldNum" sz="quarter" idx="5"/>
          </p:nvPr>
        </p:nvSpPr>
        <p:spPr/>
        <p:txBody>
          <a:bodyPr/>
          <a:lstStyle/>
          <a:p>
            <a:fld id="{946991C6-63ED-4FBC-88E9-C85398070104}" type="slidenum">
              <a:rPr lang="en-US" smtClean="0"/>
              <a:t>15</a:t>
            </a:fld>
            <a:endParaRPr lang="en-US"/>
          </a:p>
        </p:txBody>
      </p:sp>
    </p:spTree>
    <p:extLst>
      <p:ext uri="{BB962C8B-B14F-4D97-AF65-F5344CB8AC3E}">
        <p14:creationId xmlns:p14="http://schemas.microsoft.com/office/powerpoint/2010/main" val="2019025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685800" y="1143000"/>
            <a:ext cx="5486400" cy="3086100"/>
          </a:xfrm>
        </p:spPr>
      </p:sp>
      <p:sp>
        <p:nvSpPr>
          <p:cNvPr id="3" name="Notes Placeholder 2"/>
          <p:cNvSpPr>
            <a:spLocks noGrp="1"/>
          </p:cNvSpPr>
          <p:nvPr>
            <p:ph type="body" sz="quarter" idx="3"/>
          </p:nvPr>
        </p:nvSpPr>
        <p:spPr/>
        <p:txBody>
          <a:bodyPr/>
          <a:lstStyle/>
          <a:p>
            <a:r>
              <a:rPr lang="en-US"/>
              <a:t>[AUTUMN]</a:t>
            </a:r>
          </a:p>
          <a:p>
            <a:r>
              <a:rPr lang="en-US"/>
              <a:t>Today's presentation comes at an extremely volatile time in terms of the healthcare landscape, the rise of AI and social media information, and the current US political climate. All of these current contextual elements are potential threats to partnerships on vaccine-related work. Sure you have heard of vaccine research grants being stopped, covid vaccination misinformation being spread, and growing distrust between patients and their providers. </a:t>
            </a:r>
          </a:p>
        </p:txBody>
      </p:sp>
      <p:sp>
        <p:nvSpPr>
          <p:cNvPr id="4" name="Slide Number Placeholder 3"/>
          <p:cNvSpPr>
            <a:spLocks noGrp="1"/>
          </p:cNvSpPr>
          <p:nvPr>
            <p:ph type="sldNum" sz="quarter" idx="5"/>
          </p:nvPr>
        </p:nvSpPr>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685800" y="1143000"/>
            <a:ext cx="5486400" cy="3086100"/>
          </a:xfrm>
        </p:spPr>
      </p:sp>
      <p:sp>
        <p:nvSpPr>
          <p:cNvPr id="3" name="Notes Placeholder 2"/>
          <p:cNvSpPr>
            <a:spLocks noGrp="1"/>
          </p:cNvSpPr>
          <p:nvPr>
            <p:ph type="body" sz="quarter" idx="3"/>
          </p:nvPr>
        </p:nvSpPr>
        <p:spPr/>
        <p:txBody>
          <a:bodyPr/>
          <a:lstStyle/>
          <a:p>
            <a:r>
              <a:rPr lang="en-US"/>
              <a:t>[AUTUMN &amp; CHELSEA]</a:t>
            </a:r>
          </a:p>
        </p:txBody>
      </p:sp>
      <p:sp>
        <p:nvSpPr>
          <p:cNvPr id="4" name="Slide Number Placeholder 3"/>
          <p:cNvSpPr>
            <a:spLocks noGrp="1"/>
          </p:cNvSpPr>
          <p:nvPr>
            <p:ph type="sldNum" sz="quarter" idx="5"/>
          </p:nvPr>
        </p:nvSpPr>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[CHELSEA]</a:t>
            </a:r>
          </a:p>
        </p:txBody>
      </p:sp>
      <p:sp>
        <p:nvSpPr>
          <p:cNvPr id="4" name="Slide Number Placeholder 3"/>
          <p:cNvSpPr>
            <a:spLocks noGrp="1"/>
          </p:cNvSpPr>
          <p:nvPr>
            <p:ph type="sldNum" sz="quarter" idx="5"/>
          </p:nvPr>
        </p:nvSpPr>
        <p:spPr/>
        <p:txBody>
          <a:bodyPr/>
          <a:lstStyle/>
          <a:p>
            <a:fld id="{946991C6-63ED-4FBC-88E9-C85398070104}" type="slidenum">
              <a:rPr lang="en-US" smtClean="0"/>
              <a:t>18</a:t>
            </a:fld>
            <a:endParaRPr lang="en-US"/>
          </a:p>
        </p:txBody>
      </p:sp>
    </p:spTree>
    <p:extLst>
      <p:ext uri="{BB962C8B-B14F-4D97-AF65-F5344CB8AC3E}">
        <p14:creationId xmlns:p14="http://schemas.microsoft.com/office/powerpoint/2010/main" val="1319214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82D3A-7463-3EFA-9BC5-523309244F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8FA5B4-B9D7-E599-6FCC-1B6D271877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C55AE3-47F0-E735-CBC5-E492CF96BCC6}"/>
              </a:ext>
            </a:extLst>
          </p:cNvPr>
          <p:cNvSpPr>
            <a:spLocks noGrp="1"/>
          </p:cNvSpPr>
          <p:nvPr>
            <p:ph type="body" idx="1"/>
          </p:nvPr>
        </p:nvSpPr>
        <p:spPr/>
        <p:txBody>
          <a:bodyPr/>
          <a:lstStyle/>
          <a:p>
            <a:r>
              <a:rPr lang="en-US"/>
              <a:t>[CHELSEA]</a:t>
            </a:r>
          </a:p>
        </p:txBody>
      </p:sp>
      <p:sp>
        <p:nvSpPr>
          <p:cNvPr id="4" name="Slide Number Placeholder 3">
            <a:extLst>
              <a:ext uri="{FF2B5EF4-FFF2-40B4-BE49-F238E27FC236}">
                <a16:creationId xmlns:a16="http://schemas.microsoft.com/office/drawing/2014/main" id="{CB5D51E1-1AF1-3A2B-1454-7E22A5D6ECC7}"/>
              </a:ext>
            </a:extLst>
          </p:cNvPr>
          <p:cNvSpPr>
            <a:spLocks noGrp="1"/>
          </p:cNvSpPr>
          <p:nvPr>
            <p:ph type="sldNum" sz="quarter" idx="5"/>
          </p:nvPr>
        </p:nvSpPr>
        <p:spPr/>
        <p:txBody>
          <a:bodyPr/>
          <a:lstStyle/>
          <a:p>
            <a:fld id="{946991C6-63ED-4FBC-88E9-C85398070104}" type="slidenum">
              <a:rPr lang="en-US" smtClean="0"/>
              <a:t>19</a:t>
            </a:fld>
            <a:endParaRPr lang="en-US"/>
          </a:p>
        </p:txBody>
      </p:sp>
    </p:spTree>
    <p:extLst>
      <p:ext uri="{BB962C8B-B14F-4D97-AF65-F5344CB8AC3E}">
        <p14:creationId xmlns:p14="http://schemas.microsoft.com/office/powerpoint/2010/main" val="1127953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685800" y="1143000"/>
            <a:ext cx="5486400" cy="3086100"/>
          </a:xfrm>
        </p:spPr>
      </p:sp>
      <p:sp>
        <p:nvSpPr>
          <p:cNvPr id="3" name="Notes Placeholder 2"/>
          <p:cNvSpPr>
            <a:spLocks noGrp="1"/>
          </p:cNvSpPr>
          <p:nvPr>
            <p:ph type="body" sz="quarter" idx="3"/>
          </p:nvPr>
        </p:nvSpPr>
        <p:spPr/>
        <p:txBody>
          <a:bodyPr/>
          <a:lstStyle/>
          <a:p>
            <a:r>
              <a:t>Focus on building partnerships that last beyond any one program or grant.</a:t>
            </a:r>
          </a:p>
        </p:txBody>
      </p:sp>
      <p:sp>
        <p:nvSpPr>
          <p:cNvPr id="4" name="Slide Number Placeholder 3"/>
          <p:cNvSpPr>
            <a:spLocks noGrp="1"/>
          </p:cNvSpPr>
          <p:nvPr>
            <p:ph type="sldNum" sz="quarter" idx="5"/>
          </p:nvPr>
        </p:nvSpPr>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685800" y="1143000"/>
            <a:ext cx="5486400" cy="3086100"/>
          </a:xfrm>
        </p:spPr>
      </p:sp>
      <p:sp>
        <p:nvSpPr>
          <p:cNvPr id="3" name="Notes Placeholder 2"/>
          <p:cNvSpPr>
            <a:spLocks noGrp="1"/>
          </p:cNvSpPr>
          <p:nvPr>
            <p:ph type="body" sz="quarter" idx="3"/>
          </p:nvPr>
        </p:nvSpPr>
        <p:spPr/>
        <p:txBody>
          <a:bodyPr/>
          <a:lstStyle/>
          <a:p>
            <a:endParaRPr/>
          </a:p>
        </p:txBody>
      </p:sp>
      <p:sp>
        <p:nvSpPr>
          <p:cNvPr id="4" name="Slide Number Placeholder 3"/>
          <p:cNvSpPr>
            <a:spLocks noGrp="1"/>
          </p:cNvSpPr>
          <p:nvPr>
            <p:ph type="sldNum" sz="quarter" idx="5"/>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[CHELSEA]</a:t>
            </a:r>
          </a:p>
        </p:txBody>
      </p:sp>
      <p:sp>
        <p:nvSpPr>
          <p:cNvPr id="4" name="Slide Number Placeholder 3"/>
          <p:cNvSpPr>
            <a:spLocks noGrp="1"/>
          </p:cNvSpPr>
          <p:nvPr>
            <p:ph type="sldNum" sz="quarter" idx="5"/>
          </p:nvPr>
        </p:nvSpPr>
        <p:spPr/>
        <p:txBody>
          <a:bodyPr/>
          <a:lstStyle/>
          <a:p>
            <a:fld id="{946991C6-63ED-4FBC-88E9-C85398070104}" type="slidenum">
              <a:rPr lang="en-US" smtClean="0"/>
              <a:t>2</a:t>
            </a:fld>
            <a:endParaRPr lang="en-US"/>
          </a:p>
        </p:txBody>
      </p:sp>
    </p:spTree>
    <p:extLst>
      <p:ext uri="{BB962C8B-B14F-4D97-AF65-F5344CB8AC3E}">
        <p14:creationId xmlns:p14="http://schemas.microsoft.com/office/powerpoint/2010/main" val="2408689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685800" y="1143000"/>
            <a:ext cx="5486400" cy="3086100"/>
          </a:xfrm>
        </p:spPr>
      </p:sp>
      <p:sp>
        <p:nvSpPr>
          <p:cNvPr id="3" name="Notes Placeholder 2"/>
          <p:cNvSpPr>
            <a:spLocks noGrp="1"/>
          </p:cNvSpPr>
          <p:nvPr>
            <p:ph type="body" sz="quarter" idx="3"/>
          </p:nvPr>
        </p:nvSpPr>
        <p:spPr/>
        <p:txBody>
          <a:bodyPr/>
          <a:lstStyle/>
          <a:p>
            <a:r>
              <a:rPr lang="en-US" dirty="0"/>
              <a:t>[CHELSEA]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Partnerships multiply your impact. When we work together, we share resources, expertise, and broaden our reach. Let’s explore how meaningful collaborations create long-lasting health improvements in our communities.</a:t>
            </a:r>
          </a:p>
          <a:p>
            <a:endParaRPr lang="en-US" dirty="0"/>
          </a:p>
        </p:txBody>
      </p:sp>
      <p:sp>
        <p:nvSpPr>
          <p:cNvPr id="4" name="Slide Number Placeholder 3"/>
          <p:cNvSpPr>
            <a:spLocks noGrp="1"/>
          </p:cNvSpPr>
          <p:nvPr>
            <p:ph type="sldNum" sz="quarter" idx="5"/>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685800" y="1143000"/>
            <a:ext cx="5486400" cy="3086100"/>
          </a:xfrm>
        </p:spPr>
      </p:sp>
      <p:sp>
        <p:nvSpPr>
          <p:cNvPr id="3" name="Notes Placeholder 2"/>
          <p:cNvSpPr>
            <a:spLocks noGrp="1"/>
          </p:cNvSpPr>
          <p:nvPr>
            <p:ph type="body" sz="quarter" idx="3"/>
          </p:nvPr>
        </p:nvSpPr>
        <p:spPr/>
        <p:txBody>
          <a:bodyPr/>
          <a:lstStyle/>
          <a:p>
            <a:r>
              <a:rPr lang="en-US"/>
              <a:t>[CHELSEA]</a:t>
            </a:r>
          </a:p>
          <a:p>
            <a:r>
              <a:t>There are many types of partners. Clinical partners help with direct delivery. Researchers help measure impact. Schools and coalitions help with education and outreach. Each plays a vital role in the sustainability ecosystem.</a:t>
            </a:r>
            <a:endParaRPr lang="en-US"/>
          </a:p>
        </p:txBody>
      </p:sp>
      <p:sp>
        <p:nvSpPr>
          <p:cNvPr id="4" name="Slide Number Placeholder 3"/>
          <p:cNvSpPr>
            <a:spLocks noGrp="1"/>
          </p:cNvSpPr>
          <p:nvPr>
            <p:ph type="sldNum" sz="quarter" idx="5"/>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685800" y="1143000"/>
            <a:ext cx="5486400" cy="3086100"/>
          </a:xfrm>
        </p:spPr>
      </p:sp>
      <p:sp>
        <p:nvSpPr>
          <p:cNvPr id="3" name="Notes Placeholder 2"/>
          <p:cNvSpPr>
            <a:spLocks noGrp="1"/>
          </p:cNvSpPr>
          <p:nvPr>
            <p:ph type="body" sz="quarter" idx="3"/>
          </p:nvPr>
        </p:nvSpPr>
        <p:spPr/>
        <p:txBody>
          <a:bodyPr/>
          <a:lstStyle/>
          <a:p>
            <a:r>
              <a:rPr lang="en-US"/>
              <a:t>[CHELSEA]</a:t>
            </a:r>
          </a:p>
          <a:p>
            <a:r>
              <a:t>Successful partnerships grow from a shared cause and mutual benefit. It's about more than collaboration—it's about making sure all parties feel seen, valued, and aligned.</a:t>
            </a:r>
            <a:endParaRPr lang="en-US"/>
          </a:p>
        </p:txBody>
      </p:sp>
      <p:sp>
        <p:nvSpPr>
          <p:cNvPr id="4" name="Slide Number Placeholder 3"/>
          <p:cNvSpPr>
            <a:spLocks noGrp="1"/>
          </p:cNvSpPr>
          <p:nvPr>
            <p:ph type="sldNum" sz="quarter" idx="5"/>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685800" y="1143000"/>
            <a:ext cx="5486400" cy="3086100"/>
          </a:xfrm>
        </p:spPr>
      </p:sp>
      <p:sp>
        <p:nvSpPr>
          <p:cNvPr id="3" name="Notes Placeholder 2"/>
          <p:cNvSpPr>
            <a:spLocks noGrp="1"/>
          </p:cNvSpPr>
          <p:nvPr>
            <p:ph type="body" sz="quarter" idx="3"/>
          </p:nvPr>
        </p:nvSpPr>
        <p:spPr/>
        <p:txBody>
          <a:bodyPr/>
          <a:lstStyle/>
          <a:p>
            <a:r>
              <a:rPr lang="en-US"/>
              <a:t>[CHELSEA]</a:t>
            </a:r>
          </a:p>
          <a:p>
            <a:r>
              <a:t>Great partnerships have clarity—on goals, roles, and communication. They also celebrate wins together and evolve together.</a:t>
            </a:r>
            <a:endParaRPr lang="en-US"/>
          </a:p>
        </p:txBody>
      </p:sp>
      <p:sp>
        <p:nvSpPr>
          <p:cNvPr id="4" name="Slide Number Placeholder 3"/>
          <p:cNvSpPr>
            <a:spLocks noGrp="1"/>
          </p:cNvSpPr>
          <p:nvPr>
            <p:ph type="sldNum" sz="quarter" idx="5"/>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0" dirty="0"/>
              <a:t>[CHELSEA]</a:t>
            </a:r>
          </a:p>
          <a:p>
            <a:pPr>
              <a:buNone/>
            </a:pPr>
            <a:r>
              <a:rPr lang="en-US" b="0" dirty="0"/>
              <a:t>Based on what we have discussed so far, here are 7 steps to </a:t>
            </a:r>
            <a:r>
              <a:rPr lang="en-US" dirty="0"/>
              <a:t>build sustainable, trust-based partnerships among local organizations to improve community immunization rates.</a:t>
            </a:r>
          </a:p>
          <a:p>
            <a:pPr>
              <a:buNone/>
            </a:pPr>
            <a:endParaRPr lang="en-US" dirty="0"/>
          </a:p>
          <a:p>
            <a:pPr>
              <a:buNone/>
            </a:pPr>
            <a:r>
              <a:rPr lang="en-US" b="1" dirty="0"/>
              <a:t>1. Define Shared mission</a:t>
            </a:r>
          </a:p>
          <a:p>
            <a:pPr>
              <a:buNone/>
            </a:pPr>
            <a:r>
              <a:rPr lang="en-US" b="1" dirty="0"/>
              <a:t>Objective</a:t>
            </a:r>
            <a:r>
              <a:rPr lang="en-US" dirty="0"/>
              <a:t>: Align on a common mission and measurable goals.</a:t>
            </a:r>
          </a:p>
          <a:p>
            <a:pPr>
              <a:buFont typeface="Arial" panose="020B0604020202020204" pitchFamily="34" charset="0"/>
              <a:buChar char="•"/>
            </a:pPr>
            <a:r>
              <a:rPr lang="en-US" b="1" dirty="0"/>
              <a:t>Action Steps</a:t>
            </a:r>
            <a:r>
              <a:rPr lang="en-US" dirty="0"/>
              <a:t>:.</a:t>
            </a:r>
          </a:p>
          <a:p>
            <a:pPr marL="742950" lvl="1" indent="-285750">
              <a:buFont typeface="Arial" panose="020B0604020202020204" pitchFamily="34" charset="0"/>
              <a:buChar char="•"/>
            </a:pPr>
            <a:r>
              <a:rPr lang="en-US" dirty="0"/>
              <a:t>Identify overlapping priorities (e.g., child health, vaccine access).</a:t>
            </a:r>
          </a:p>
          <a:p>
            <a:pPr marL="742950" lvl="1" indent="-285750">
              <a:buFont typeface="Arial" panose="020B0604020202020204" pitchFamily="34" charset="0"/>
              <a:buChar char="•"/>
            </a:pPr>
            <a:r>
              <a:rPr lang="en-US" dirty="0"/>
              <a:t>Develop a shared goal statement (e.g., “Increase pediatric immunization rates in underserved ZIP codes by 20% in 2 years.”)</a:t>
            </a:r>
          </a:p>
          <a:p>
            <a:pPr>
              <a:buNone/>
            </a:pPr>
            <a:r>
              <a:rPr lang="en-US" b="1" dirty="0"/>
              <a:t>2. Map Stakeholders &amp; Assets</a:t>
            </a:r>
          </a:p>
          <a:p>
            <a:pPr>
              <a:buNone/>
            </a:pPr>
            <a:r>
              <a:rPr lang="en-US" b="1" dirty="0"/>
              <a:t>Objective</a:t>
            </a:r>
            <a:r>
              <a:rPr lang="en-US" dirty="0"/>
              <a:t>: Identify and engage key organizations, leaders, and community influencers.</a:t>
            </a:r>
          </a:p>
          <a:p>
            <a:pPr>
              <a:buFont typeface="Arial" panose="020B0604020202020204" pitchFamily="34" charset="0"/>
              <a:buChar char="•"/>
            </a:pPr>
            <a:r>
              <a:rPr lang="en-US" b="1" dirty="0"/>
              <a:t>Tools</a:t>
            </a:r>
            <a:r>
              <a:rPr lang="en-US" dirty="0"/>
              <a:t>:</a:t>
            </a:r>
          </a:p>
          <a:p>
            <a:pPr marL="742950" lvl="1" indent="-285750">
              <a:buFont typeface="Arial" panose="020B0604020202020204" pitchFamily="34" charset="0"/>
              <a:buChar char="•"/>
            </a:pPr>
            <a:r>
              <a:rPr lang="en-US" dirty="0"/>
              <a:t>Stakeholder map (FSG or CDC templates)</a:t>
            </a:r>
          </a:p>
          <a:p>
            <a:pPr marL="742950" lvl="1" indent="-285750">
              <a:buFont typeface="Arial" panose="020B0604020202020204" pitchFamily="34" charset="0"/>
              <a:buChar char="•"/>
            </a:pPr>
            <a:r>
              <a:rPr lang="en-US" dirty="0"/>
              <a:t>Asset mapping exercise (who brings what to the table)</a:t>
            </a:r>
          </a:p>
          <a:p>
            <a:pPr>
              <a:buNone/>
            </a:pPr>
            <a:r>
              <a:rPr lang="en-US" b="1" dirty="0"/>
              <a:t>3. Establish a Structure</a:t>
            </a:r>
          </a:p>
          <a:p>
            <a:pPr>
              <a:buNone/>
            </a:pPr>
            <a:r>
              <a:rPr lang="en-US" b="1" dirty="0"/>
              <a:t>Objective</a:t>
            </a:r>
            <a:r>
              <a:rPr lang="en-US" dirty="0"/>
              <a:t>: Formalize roles, decision-making processes, and accountability.</a:t>
            </a:r>
          </a:p>
          <a:p>
            <a:pPr>
              <a:buFont typeface="Arial" panose="020B0604020202020204" pitchFamily="34" charset="0"/>
              <a:buChar char="•"/>
            </a:pPr>
            <a:r>
              <a:rPr lang="en-US" b="1" dirty="0"/>
              <a:t>Options</a:t>
            </a:r>
            <a:r>
              <a:rPr lang="en-US" dirty="0"/>
              <a:t>:</a:t>
            </a:r>
          </a:p>
          <a:p>
            <a:pPr marL="742950" lvl="1" indent="-285750">
              <a:buFont typeface="Arial" panose="020B0604020202020204" pitchFamily="34" charset="0"/>
              <a:buChar char="•"/>
            </a:pPr>
            <a:r>
              <a:rPr lang="en-US" dirty="0"/>
              <a:t>Steering Committee with rotating chairs</a:t>
            </a:r>
          </a:p>
          <a:p>
            <a:pPr marL="742950" lvl="1" indent="-285750">
              <a:buFont typeface="Arial" panose="020B0604020202020204" pitchFamily="34" charset="0"/>
              <a:buChar char="•"/>
            </a:pPr>
            <a:r>
              <a:rPr lang="en-US" dirty="0"/>
              <a:t>Working groups based on focus areas (e.g., outreach, data, policy)</a:t>
            </a:r>
          </a:p>
          <a:p>
            <a:pPr>
              <a:buNone/>
            </a:pPr>
            <a:r>
              <a:rPr lang="en-US" b="1" dirty="0"/>
              <a:t>4. Develop a Communication Plan</a:t>
            </a:r>
          </a:p>
          <a:p>
            <a:pPr>
              <a:buNone/>
            </a:pPr>
            <a:r>
              <a:rPr lang="en-US" b="1" dirty="0"/>
              <a:t>Objective</a:t>
            </a:r>
            <a:r>
              <a:rPr lang="en-US" dirty="0"/>
              <a:t>: Promote transparency, alignment, and engagement.</a:t>
            </a:r>
          </a:p>
          <a:p>
            <a:pPr>
              <a:buFont typeface="Arial" panose="020B0604020202020204" pitchFamily="34" charset="0"/>
              <a:buChar char="•"/>
            </a:pPr>
            <a:r>
              <a:rPr lang="en-US" b="1" dirty="0"/>
              <a:t>Action Steps</a:t>
            </a:r>
            <a:r>
              <a:rPr lang="en-US" dirty="0"/>
              <a:t>:</a:t>
            </a:r>
          </a:p>
          <a:p>
            <a:pPr marL="742950" lvl="1" indent="-285750">
              <a:buFont typeface="Arial" panose="020B0604020202020204" pitchFamily="34" charset="0"/>
              <a:buChar char="•"/>
            </a:pPr>
            <a:r>
              <a:rPr lang="en-US" dirty="0"/>
              <a:t>Schedule regular meetings (e.g., monthly check-ins, quarterly retreats)</a:t>
            </a:r>
          </a:p>
          <a:p>
            <a:pPr marL="742950" lvl="1" indent="-285750">
              <a:buFont typeface="Arial" panose="020B0604020202020204" pitchFamily="34" charset="0"/>
              <a:buChar char="•"/>
            </a:pPr>
            <a:r>
              <a:rPr lang="en-US" dirty="0"/>
              <a:t>Create shared digital workspace (Google Drive, Slack, or Basecamp)</a:t>
            </a:r>
          </a:p>
          <a:p>
            <a:pPr marL="742950" lvl="1" indent="-285750">
              <a:buFont typeface="Arial" panose="020B0604020202020204" pitchFamily="34" charset="0"/>
              <a:buChar char="•"/>
            </a:pPr>
            <a:r>
              <a:rPr lang="en-US" dirty="0"/>
              <a:t>Design a shared brand/logo for public-facing materials</a:t>
            </a:r>
          </a:p>
          <a:p>
            <a:pPr>
              <a:buNone/>
            </a:pPr>
            <a:r>
              <a:rPr lang="en-US" b="1" dirty="0"/>
              <a:t>5. Launch Collaborative Projects</a:t>
            </a:r>
            <a:endParaRPr lang="en-US" dirty="0"/>
          </a:p>
          <a:p>
            <a:pPr>
              <a:buFont typeface="Arial" panose="020B0604020202020204" pitchFamily="34" charset="0"/>
              <a:buChar char="•"/>
            </a:pPr>
            <a:r>
              <a:rPr lang="en-US" b="1" dirty="0"/>
              <a:t>Ideas</a:t>
            </a:r>
            <a:r>
              <a:rPr lang="en-US" dirty="0"/>
              <a:t>:</a:t>
            </a:r>
          </a:p>
          <a:p>
            <a:pPr marL="742950" lvl="1" indent="-285750">
              <a:buFont typeface="Arial" panose="020B0604020202020204" pitchFamily="34" charset="0"/>
              <a:buChar char="•"/>
            </a:pPr>
            <a:r>
              <a:rPr lang="en-US" dirty="0"/>
              <a:t>Joint vaccine clinics or educational campaigns</a:t>
            </a:r>
          </a:p>
          <a:p>
            <a:pPr marL="742950" lvl="1" indent="-285750">
              <a:buFont typeface="Arial" panose="020B0604020202020204" pitchFamily="34" charset="0"/>
              <a:buChar char="•"/>
            </a:pPr>
            <a:r>
              <a:rPr lang="en-US" dirty="0"/>
              <a:t>Shared grant applications</a:t>
            </a:r>
          </a:p>
          <a:p>
            <a:pPr marL="742950" lvl="1" indent="-285750">
              <a:buFont typeface="Arial" panose="020B0604020202020204" pitchFamily="34" charset="0"/>
              <a:buChar char="•"/>
            </a:pPr>
            <a:r>
              <a:rPr lang="en-US" dirty="0"/>
              <a:t>Cross-referral networks</a:t>
            </a:r>
          </a:p>
          <a:p>
            <a:pPr>
              <a:buFont typeface="Arial" panose="020B0604020202020204" pitchFamily="34" charset="0"/>
              <a:buNone/>
            </a:pPr>
            <a:r>
              <a:rPr lang="en-US" b="1" dirty="0"/>
              <a:t>6. Measure &amp; share Impact</a:t>
            </a:r>
          </a:p>
          <a:p>
            <a:pPr>
              <a:buNone/>
            </a:pPr>
            <a:r>
              <a:rPr lang="en-US" b="1" dirty="0"/>
              <a:t>Objective</a:t>
            </a:r>
            <a:r>
              <a:rPr lang="en-US" dirty="0"/>
              <a:t>: Track progress and celebrate successes.</a:t>
            </a:r>
          </a:p>
          <a:p>
            <a:pPr>
              <a:buFont typeface="Arial" panose="020B0604020202020204" pitchFamily="34" charset="0"/>
              <a:buChar char="•"/>
            </a:pPr>
            <a:r>
              <a:rPr lang="en-US" b="1" dirty="0"/>
              <a:t>Key Metrics</a:t>
            </a:r>
            <a:r>
              <a:rPr lang="en-US" dirty="0"/>
              <a:t>:</a:t>
            </a:r>
          </a:p>
          <a:p>
            <a:pPr marL="742950" lvl="1" indent="-285750">
              <a:buFont typeface="Arial" panose="020B0604020202020204" pitchFamily="34" charset="0"/>
              <a:buChar char="•"/>
            </a:pPr>
            <a:r>
              <a:rPr lang="en-US" dirty="0"/>
              <a:t>Number of people reached</a:t>
            </a:r>
          </a:p>
          <a:p>
            <a:pPr marL="742950" lvl="1" indent="-285750">
              <a:buFont typeface="Arial" panose="020B0604020202020204" pitchFamily="34" charset="0"/>
              <a:buChar char="•"/>
            </a:pPr>
            <a:r>
              <a:rPr lang="en-US" dirty="0"/>
              <a:t>Vaccination rates</a:t>
            </a:r>
          </a:p>
          <a:p>
            <a:pPr marL="742950" lvl="1" indent="-285750">
              <a:buFont typeface="Arial" panose="020B0604020202020204" pitchFamily="34" charset="0"/>
              <a:buChar char="•"/>
            </a:pPr>
            <a:r>
              <a:rPr lang="en-US" dirty="0"/>
              <a:t>Partner engagement/satisfaction</a:t>
            </a:r>
          </a:p>
          <a:p>
            <a:pPr>
              <a:buFont typeface="Arial" panose="020B0604020202020204" pitchFamily="34" charset="0"/>
              <a:buChar char="•"/>
            </a:pPr>
            <a:r>
              <a:rPr lang="en-US" b="1" dirty="0"/>
              <a:t>Tools</a:t>
            </a:r>
            <a:r>
              <a:rPr lang="en-US" dirty="0"/>
              <a:t>:</a:t>
            </a:r>
          </a:p>
          <a:p>
            <a:pPr marL="742950" lvl="1" indent="-285750">
              <a:buFont typeface="Arial" panose="020B0604020202020204" pitchFamily="34" charset="0"/>
              <a:buChar char="•"/>
            </a:pPr>
            <a:r>
              <a:rPr lang="en-US" dirty="0"/>
              <a:t>Logic model</a:t>
            </a:r>
          </a:p>
          <a:p>
            <a:pPr marL="457200" lvl="1" indent="0">
              <a:buFont typeface="Arial" panose="020B0604020202020204" pitchFamily="34" charset="0"/>
              <a:buNone/>
            </a:pPr>
            <a:endParaRPr lang="en-US" b="1" dirty="0"/>
          </a:p>
          <a:p>
            <a:pPr marL="457200" lvl="1" indent="0">
              <a:buFont typeface="Arial" panose="020B0604020202020204" pitchFamily="34" charset="0"/>
              <a:buNone/>
            </a:pPr>
            <a:r>
              <a:rPr lang="en-US" b="1" dirty="0"/>
              <a:t>7. Sustain and Evolve</a:t>
            </a:r>
          </a:p>
          <a:p>
            <a:pPr>
              <a:buNone/>
            </a:pPr>
            <a:r>
              <a:rPr lang="en-US" b="1" dirty="0"/>
              <a:t>Objective</a:t>
            </a:r>
            <a:r>
              <a:rPr lang="en-US" dirty="0"/>
              <a:t>: Build long-term commitment and adapt over time.</a:t>
            </a:r>
          </a:p>
          <a:p>
            <a:pPr>
              <a:buFont typeface="Arial" panose="020B0604020202020204" pitchFamily="34" charset="0"/>
              <a:buChar char="•"/>
            </a:pPr>
            <a:r>
              <a:rPr lang="en-US" b="1" dirty="0"/>
              <a:t>Action Steps</a:t>
            </a:r>
            <a:r>
              <a:rPr lang="en-US" dirty="0"/>
              <a:t>:</a:t>
            </a:r>
          </a:p>
          <a:p>
            <a:pPr marL="742950" lvl="1" indent="-285750">
              <a:buFont typeface="Arial" panose="020B0604020202020204" pitchFamily="34" charset="0"/>
              <a:buChar char="•"/>
            </a:pPr>
            <a:r>
              <a:rPr lang="en-US" dirty="0"/>
              <a:t>Review partnership health annually (surveys, interviews)</a:t>
            </a:r>
          </a:p>
          <a:p>
            <a:pPr marL="742950" lvl="1" indent="-285750">
              <a:buFont typeface="Arial" panose="020B0604020202020204" pitchFamily="34" charset="0"/>
              <a:buChar char="•"/>
            </a:pPr>
            <a:r>
              <a:rPr lang="en-US" dirty="0"/>
              <a:t>Rotate leadership to prevent burnout</a:t>
            </a:r>
          </a:p>
          <a:p>
            <a:pPr marL="742950" lvl="1" indent="-285750">
              <a:buFont typeface="Arial" panose="020B0604020202020204" pitchFamily="34" charset="0"/>
              <a:buChar char="•"/>
            </a:pPr>
            <a:r>
              <a:rPr lang="en-US" dirty="0"/>
              <a:t>Plan for funding sustainability (grants, shared resources)</a:t>
            </a:r>
          </a:p>
          <a:p>
            <a:endParaRPr lang="en-US" dirty="0"/>
          </a:p>
        </p:txBody>
      </p:sp>
      <p:sp>
        <p:nvSpPr>
          <p:cNvPr id="4" name="Slide Number Placeholder 3"/>
          <p:cNvSpPr>
            <a:spLocks noGrp="1"/>
          </p:cNvSpPr>
          <p:nvPr>
            <p:ph type="sldNum" sz="quarter" idx="5"/>
          </p:nvPr>
        </p:nvSpPr>
        <p:spPr/>
        <p:txBody>
          <a:bodyPr/>
          <a:lstStyle/>
          <a:p>
            <a:fld id="{946991C6-63ED-4FBC-88E9-C85398070104}" type="slidenum">
              <a:rPr lang="en-US" smtClean="0"/>
              <a:t>9</a:t>
            </a:fld>
            <a:endParaRPr lang="en-US"/>
          </a:p>
        </p:txBody>
      </p:sp>
    </p:spTree>
    <p:extLst>
      <p:ext uri="{BB962C8B-B14F-4D97-AF65-F5344CB8AC3E}">
        <p14:creationId xmlns:p14="http://schemas.microsoft.com/office/powerpoint/2010/main" val="3010924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685800" y="1143000"/>
            <a:ext cx="5486400" cy="3086100"/>
          </a:xfrm>
        </p:spPr>
      </p:sp>
      <p:sp>
        <p:nvSpPr>
          <p:cNvPr id="3" name="Notes Placeholder 2"/>
          <p:cNvSpPr>
            <a:spLocks noGrp="1"/>
          </p:cNvSpPr>
          <p:nvPr>
            <p:ph type="body" sz="quarter" idx="3"/>
          </p:nvPr>
        </p:nvSpPr>
        <p:spPr/>
        <p:txBody>
          <a:bodyPr/>
          <a:lstStyle/>
          <a:p>
            <a:r>
              <a:rPr lang="en-US" i="1"/>
              <a:t>CHELSEA – Initial presentation: </a:t>
            </a:r>
          </a:p>
          <a:p>
            <a:r>
              <a:rPr lang="en-US"/>
              <a:t>Let’s</a:t>
            </a:r>
            <a:r>
              <a:t> pause briefly—take 2 minutes to reflect or turn to a neighbor. Think of the best partnership you’ve ever been a part of. What made it work? </a:t>
            </a:r>
            <a:endParaRPr lang="en-US"/>
          </a:p>
          <a:p>
            <a:endParaRPr lang="en-US"/>
          </a:p>
          <a:p>
            <a:r>
              <a:rPr lang="en-US" i="1"/>
              <a:t>AUTUMN – Group Share: </a:t>
            </a:r>
          </a:p>
          <a:p>
            <a:r>
              <a:rPr lang="en-US"/>
              <a:t>If</a:t>
            </a:r>
            <a:r>
              <a:t> a few of you are willing to share out loud, we’d love to hear</a:t>
            </a:r>
            <a:r>
              <a:rPr lang="en-US"/>
              <a:t> about your best partnership and what made it successful</a:t>
            </a:r>
            <a:r>
              <a:t>.</a:t>
            </a:r>
          </a:p>
        </p:txBody>
      </p:sp>
      <p:sp>
        <p:nvSpPr>
          <p:cNvPr id="4" name="Slide Number Placeholder 3"/>
          <p:cNvSpPr>
            <a:spLocks noGrp="1"/>
          </p:cNvSpPr>
          <p:nvPr>
            <p:ph type="sldNum" sz="quarter" idx="5"/>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685800" y="1143000"/>
            <a:ext cx="5486400" cy="3086100"/>
          </a:xfrm>
        </p:spPr>
      </p:sp>
      <p:sp>
        <p:nvSpPr>
          <p:cNvPr id="3" name="Notes Placeholder 2"/>
          <p:cNvSpPr>
            <a:spLocks noGrp="1"/>
          </p:cNvSpPr>
          <p:nvPr>
            <p:ph type="body" sz="quarter" idx="3"/>
          </p:nvPr>
        </p:nvSpPr>
        <p:spPr/>
        <p:txBody>
          <a:bodyPr/>
          <a:lstStyle/>
          <a:p>
            <a:pPr>
              <a:spcAft>
                <a:spcPts val="900"/>
              </a:spcAft>
              <a:buSzPts val="1000"/>
              <a:tabLst>
                <a:tab pos="457200" algn="l"/>
              </a:tabLst>
            </a:pPr>
            <a:r>
              <a:rPr lang="en-US" sz="1800" dirty="0">
                <a:solidFill>
                  <a:srgbClr val="000000"/>
                </a:solidFill>
                <a:latin typeface="Times New Roman"/>
                <a:ea typeface="Times New Roman" panose="02020603050405020304" pitchFamily="18" charset="0"/>
                <a:cs typeface="Times New Roman"/>
              </a:rPr>
              <a:t>[AUTUMN]</a:t>
            </a:r>
          </a:p>
          <a:p>
            <a:pPr marL="342900" indent="-342900">
              <a:spcAft>
                <a:spcPts val="900"/>
              </a:spcAft>
              <a:buSzPts val="1000"/>
              <a:buFont typeface="Symbol" panose="05050102010706020507" pitchFamily="18" charset="2"/>
              <a:buChar char=""/>
              <a:tabLst>
                <a:tab pos="457200" algn="l"/>
              </a:tabLst>
            </a:pPr>
            <a:r>
              <a:rPr lang="en-US" sz="1800" dirty="0">
                <a:solidFill>
                  <a:srgbClr val="000000"/>
                </a:solidFill>
                <a:latin typeface="Times New Roman"/>
                <a:ea typeface="Times New Roman" panose="02020603050405020304" pitchFamily="18" charset="0"/>
                <a:cs typeface="Times New Roman"/>
              </a:rPr>
              <a:t>Community based participatory research is an integral aspect of research that links clinical practices, communities and community partners, and researchers and institutions/health systems. In the Lehigh Valley, we have a CPBRN where you can see, in this image, that patients and our community lie at the heart of all that we do. Any research is informed and co-created by the patient and community partners, in order to advance health.</a:t>
            </a:r>
            <a:br>
              <a:rPr lang="en-US" sz="1800" dirty="0">
                <a:latin typeface="Times New Roman"/>
                <a:ea typeface="Times New Roman" panose="02020603050405020304" pitchFamily="18" charset="0"/>
                <a:cs typeface="Times New Roman"/>
              </a:rPr>
            </a:br>
            <a:r>
              <a:rPr lang="en-US" sz="1800" dirty="0">
                <a:solidFill>
                  <a:srgbClr val="000000"/>
                </a:solidFill>
                <a:latin typeface="Times New Roman"/>
                <a:ea typeface="Times New Roman" panose="02020603050405020304" pitchFamily="18" charset="0"/>
                <a:cs typeface="Times New Roman"/>
              </a:rPr>
              <a:t> CBPR</a:t>
            </a:r>
            <a:r>
              <a:rPr lang="en-US" sz="1800" dirty="0">
                <a:solidFill>
                  <a:srgbClr val="000000"/>
                </a:solidFill>
                <a:effectLst/>
                <a:latin typeface="Times New Roman"/>
                <a:ea typeface="Times New Roman" panose="02020603050405020304" pitchFamily="18" charset="0"/>
                <a:cs typeface="Times New Roman"/>
              </a:rPr>
              <a:t> Community Toolbox by Kansas University:</a:t>
            </a:r>
            <a:br>
              <a:rPr lang="en-US" sz="1800" dirty="0">
                <a:effectLst/>
                <a:latin typeface="Times New Roman" panose="02020603050405020304" pitchFamily="18" charset="0"/>
                <a:ea typeface="Times New Roman" panose="02020603050405020304" pitchFamily="18" charset="0"/>
                <a:cs typeface="Times New Roman"/>
              </a:rPr>
            </a:br>
            <a:r>
              <a:rPr lang="en-US" sz="1800" u="sng" dirty="0">
                <a:solidFill>
                  <a:srgbClr val="000000"/>
                </a:solidFill>
                <a:effectLst/>
                <a:latin typeface="Times New Roman"/>
                <a:ea typeface="Times New Roman" panose="02020603050405020304" pitchFamily="18" charset="0"/>
                <a:cs typeface="Times New Roman"/>
                <a:hlinkClick r:id="rId3"/>
              </a:rPr>
              <a:t>https://ctb.ku.edu/en/table-of-contents/participation/participatory-evaluation/cbpr/main</a:t>
            </a:r>
            <a:endParaRPr lang="en-US" sz="1800" dirty="0">
              <a:solidFill>
                <a:srgbClr val="0000EE"/>
              </a:solidFill>
              <a:effectLst/>
              <a:latin typeface="Times New Roman"/>
              <a:ea typeface="Times New Roman" panose="02020603050405020304" pitchFamily="18" charset="0"/>
              <a:cs typeface="Times New Roman"/>
            </a:endParaRPr>
          </a:p>
          <a:p>
            <a:pPr marL="342900" marR="0" lvl="0" indent="-342900">
              <a:spcAft>
                <a:spcPts val="900"/>
              </a:spcAft>
              <a:buSzPts val="1000"/>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cs typeface="Aptos" panose="020B0004020202020204" pitchFamily="34" charset="0"/>
              </a:rPr>
              <a:t>Practice-Based Research Networks (PBRN) Resource Center – AHRQ:</a:t>
            </a:r>
            <a:br>
              <a:rPr lang="en-US" sz="1800" dirty="0">
                <a:effectLst/>
                <a:latin typeface="Times New Roman" panose="02020603050405020304" pitchFamily="18" charset="0"/>
                <a:ea typeface="Times New Roman" panose="02020603050405020304" pitchFamily="18" charset="0"/>
                <a:cs typeface="Aptos" panose="020B0004020202020204" pitchFamily="34" charset="0"/>
              </a:rPr>
            </a:br>
            <a:r>
              <a:rPr lang="en-US" sz="1800" u="sng" dirty="0">
                <a:solidFill>
                  <a:srgbClr val="0000EE"/>
                </a:solidFill>
                <a:effectLst/>
                <a:latin typeface="Times New Roman" panose="02020603050405020304" pitchFamily="18" charset="0"/>
                <a:ea typeface="Times New Roman" panose="02020603050405020304" pitchFamily="18" charset="0"/>
                <a:cs typeface="Aptos" panose="020B0004020202020204" pitchFamily="34" charset="0"/>
                <a:hlinkClick r:id="rId4"/>
              </a:rPr>
              <a:t>https://pbrn.ahrq.gov/</a:t>
            </a:r>
            <a:endParaRPr lang="en-US" sz="1800" dirty="0">
              <a:effectLst/>
              <a:latin typeface="Aptos" panose="020B0004020202020204" pitchFamily="34" charset="0"/>
              <a:ea typeface="Times New Roman" panose="02020603050405020304" pitchFamily="18" charset="0"/>
              <a:cs typeface="Aptos" panose="020B0004020202020204" pitchFamily="34" charset="0"/>
            </a:endParaRPr>
          </a:p>
          <a:p>
            <a:pPr marL="342900" marR="0" lvl="0" indent="-342900">
              <a:spcAft>
                <a:spcPts val="900"/>
              </a:spcAft>
              <a:buSzPts val="1000"/>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cs typeface="Aptos" panose="020B0004020202020204" pitchFamily="34" charset="0"/>
              </a:rPr>
              <a:t>Community-Campus Partnerships for Health (CCPH CBPR Resources):</a:t>
            </a:r>
            <a:br>
              <a:rPr lang="en-US" sz="1800" dirty="0">
                <a:effectLst/>
                <a:latin typeface="Times New Roman" panose="02020603050405020304" pitchFamily="18" charset="0"/>
                <a:ea typeface="Times New Roman" panose="02020603050405020304" pitchFamily="18" charset="0"/>
                <a:cs typeface="Aptos" panose="020B0004020202020204" pitchFamily="34" charset="0"/>
              </a:rPr>
            </a:br>
            <a:r>
              <a:rPr lang="en-US" sz="1800" u="sng" dirty="0">
                <a:solidFill>
                  <a:srgbClr val="0000EE"/>
                </a:solidFill>
                <a:effectLst/>
                <a:latin typeface="Times New Roman" panose="02020603050405020304" pitchFamily="18" charset="0"/>
                <a:ea typeface="Times New Roman" panose="02020603050405020304" pitchFamily="18" charset="0"/>
                <a:cs typeface="Aptos" panose="020B0004020202020204" pitchFamily="34" charset="0"/>
                <a:hlinkClick r:id="rId5"/>
              </a:rPr>
              <a:t>https://ccphealth.org/cbpr-resources/</a:t>
            </a:r>
            <a:endParaRPr lang="en-US" sz="1800" dirty="0">
              <a:effectLst/>
              <a:latin typeface="Aptos" panose="020B0004020202020204" pitchFamily="34" charset="0"/>
              <a:ea typeface="Times New Roman" panose="02020603050405020304" pitchFamily="18" charset="0"/>
              <a:cs typeface="Aptos" panose="020B0004020202020204" pitchFamily="34" charset="0"/>
            </a:endParaRPr>
          </a:p>
          <a:p>
            <a:endParaRPr dirty="0"/>
          </a:p>
        </p:txBody>
      </p:sp>
      <p:sp>
        <p:nvSpPr>
          <p:cNvPr id="4" name="Slide Number Placeholder 3"/>
          <p:cNvSpPr>
            <a:spLocks noGrp="1"/>
          </p:cNvSpPr>
          <p:nvPr>
            <p:ph type="sldNum" sz="quarter" idx="5"/>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508C7-01F2-4D7D-8C92-5E2102671D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A43DC4-AA89-4383-AA62-5364ADC257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52294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49131-D6B8-4714-9FC2-0155A7992C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0B5A82-D39A-43F0-806F-13863CA1B2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233D82-9B7E-4F71-ADF6-264D98495582}"/>
              </a:ext>
            </a:extLst>
          </p:cNvPr>
          <p:cNvSpPr>
            <a:spLocks noGrp="1"/>
          </p:cNvSpPr>
          <p:nvPr>
            <p:ph type="dt" sz="half" idx="10"/>
          </p:nvPr>
        </p:nvSpPr>
        <p:spPr/>
        <p:txBody>
          <a:bodyPr/>
          <a:lstStyle/>
          <a:p>
            <a:fld id="{7D55E1C9-8D8D-4B3B-A251-07B6716C9909}" type="datetimeFigureOut">
              <a:rPr lang="en-US" smtClean="0"/>
              <a:t>6/6/2025</a:t>
            </a:fld>
            <a:endParaRPr lang="en-US"/>
          </a:p>
        </p:txBody>
      </p:sp>
      <p:sp>
        <p:nvSpPr>
          <p:cNvPr id="5" name="Footer Placeholder 4">
            <a:extLst>
              <a:ext uri="{FF2B5EF4-FFF2-40B4-BE49-F238E27FC236}">
                <a16:creationId xmlns:a16="http://schemas.microsoft.com/office/drawing/2014/main" id="{3E2F1AB2-2D6A-439F-BE7B-AC80588A5B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4E76DD1-F01D-4556-A953-ACD4C067609E}"/>
              </a:ext>
            </a:extLst>
          </p:cNvPr>
          <p:cNvSpPr>
            <a:spLocks noGrp="1"/>
          </p:cNvSpPr>
          <p:nvPr>
            <p:ph type="sldNum" sz="quarter" idx="12"/>
          </p:nvPr>
        </p:nvSpPr>
        <p:spPr>
          <a:xfrm>
            <a:off x="8610600" y="6356350"/>
            <a:ext cx="2743200" cy="365125"/>
          </a:xfrm>
          <a:prstGeom prst="rect">
            <a:avLst/>
          </a:prstGeom>
        </p:spPr>
        <p:txBody>
          <a:bodyPr/>
          <a:lstStyle/>
          <a:p>
            <a:fld id="{B8D783A6-4A4A-8B48-AFE5-13C5614F495F}" type="slidenum">
              <a:rPr lang="en-US" smtClean="0"/>
              <a:pPr/>
              <a:t>‹#›</a:t>
            </a:fld>
            <a:endParaRPr lang="en-US"/>
          </a:p>
        </p:txBody>
      </p:sp>
    </p:spTree>
    <p:extLst>
      <p:ext uri="{BB962C8B-B14F-4D97-AF65-F5344CB8AC3E}">
        <p14:creationId xmlns:p14="http://schemas.microsoft.com/office/powerpoint/2010/main" val="919902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ECDA2D-F6D5-4B1E-A3EB-BD68BCDD68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C90C19-7D49-4D26-9F8D-BCD474675E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E3811D-3337-464D-B260-2164BC6A55D2}"/>
              </a:ext>
            </a:extLst>
          </p:cNvPr>
          <p:cNvSpPr>
            <a:spLocks noGrp="1"/>
          </p:cNvSpPr>
          <p:nvPr>
            <p:ph type="dt" sz="half" idx="10"/>
          </p:nvPr>
        </p:nvSpPr>
        <p:spPr/>
        <p:txBody>
          <a:bodyPr/>
          <a:lstStyle/>
          <a:p>
            <a:fld id="{7D55E1C9-8D8D-4B3B-A251-07B6716C9909}" type="datetimeFigureOut">
              <a:rPr lang="en-US" smtClean="0"/>
              <a:t>6/6/2025</a:t>
            </a:fld>
            <a:endParaRPr lang="en-US"/>
          </a:p>
        </p:txBody>
      </p:sp>
      <p:sp>
        <p:nvSpPr>
          <p:cNvPr id="5" name="Footer Placeholder 4">
            <a:extLst>
              <a:ext uri="{FF2B5EF4-FFF2-40B4-BE49-F238E27FC236}">
                <a16:creationId xmlns:a16="http://schemas.microsoft.com/office/drawing/2014/main" id="{A1AECA96-8AE2-4DE0-9E6E-3ECDB59590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3D27BD6-72F0-4100-8FDB-407C08A71AD3}"/>
              </a:ext>
            </a:extLst>
          </p:cNvPr>
          <p:cNvSpPr>
            <a:spLocks noGrp="1"/>
          </p:cNvSpPr>
          <p:nvPr>
            <p:ph type="sldNum" sz="quarter" idx="12"/>
          </p:nvPr>
        </p:nvSpPr>
        <p:spPr>
          <a:xfrm>
            <a:off x="8610600" y="6356350"/>
            <a:ext cx="2743200" cy="365125"/>
          </a:xfrm>
          <a:prstGeom prst="rect">
            <a:avLst/>
          </a:prstGeom>
        </p:spPr>
        <p:txBody>
          <a:bodyPr/>
          <a:lstStyle/>
          <a:p>
            <a:fld id="{B8D783A6-4A4A-8B48-AFE5-13C5614F495F}" type="slidenum">
              <a:rPr lang="en-US" smtClean="0"/>
              <a:pPr/>
              <a:t>‹#›</a:t>
            </a:fld>
            <a:endParaRPr lang="en-US"/>
          </a:p>
        </p:txBody>
      </p:sp>
    </p:spTree>
    <p:extLst>
      <p:ext uri="{BB962C8B-B14F-4D97-AF65-F5344CB8AC3E}">
        <p14:creationId xmlns:p14="http://schemas.microsoft.com/office/powerpoint/2010/main" val="2987189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94CC9-899E-4EDE-B9DC-4C7FA82088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EB5940-D77E-441F-8646-7F08338FA4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35DA05-615E-4D13-911C-03105A08A87B}"/>
              </a:ext>
            </a:extLst>
          </p:cNvPr>
          <p:cNvSpPr>
            <a:spLocks noGrp="1"/>
          </p:cNvSpPr>
          <p:nvPr>
            <p:ph type="dt" sz="half" idx="10"/>
          </p:nvPr>
        </p:nvSpPr>
        <p:spPr/>
        <p:txBody>
          <a:bodyPr/>
          <a:lstStyle/>
          <a:p>
            <a:fld id="{7D55E1C9-8D8D-4B3B-A251-07B6716C9909}" type="datetimeFigureOut">
              <a:rPr lang="en-US" smtClean="0"/>
              <a:t>6/6/2025</a:t>
            </a:fld>
            <a:endParaRPr lang="en-US"/>
          </a:p>
        </p:txBody>
      </p:sp>
      <p:sp>
        <p:nvSpPr>
          <p:cNvPr id="5" name="Footer Placeholder 4">
            <a:extLst>
              <a:ext uri="{FF2B5EF4-FFF2-40B4-BE49-F238E27FC236}">
                <a16:creationId xmlns:a16="http://schemas.microsoft.com/office/drawing/2014/main" id="{E2E049ED-9EB2-4A13-ADAD-D512138CDB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AE51346-12E6-4CEC-9886-62C041D375C4}"/>
              </a:ext>
            </a:extLst>
          </p:cNvPr>
          <p:cNvSpPr>
            <a:spLocks noGrp="1"/>
          </p:cNvSpPr>
          <p:nvPr>
            <p:ph type="sldNum" sz="quarter" idx="12"/>
          </p:nvPr>
        </p:nvSpPr>
        <p:spPr>
          <a:xfrm>
            <a:off x="8610600" y="6356350"/>
            <a:ext cx="2743200" cy="365125"/>
          </a:xfrm>
          <a:prstGeom prst="rect">
            <a:avLst/>
          </a:prstGeo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1610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88B3D-0084-4F59-B13B-E5D4E6DE8C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5BFCA9-58F6-48B4-9A7B-8ADC8A363F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7D58D4-E3B3-4C1C-9A06-4FB8FE4AE90B}"/>
              </a:ext>
            </a:extLst>
          </p:cNvPr>
          <p:cNvSpPr>
            <a:spLocks noGrp="1"/>
          </p:cNvSpPr>
          <p:nvPr>
            <p:ph type="dt" sz="half" idx="10"/>
          </p:nvPr>
        </p:nvSpPr>
        <p:spPr/>
        <p:txBody>
          <a:bodyPr/>
          <a:lstStyle/>
          <a:p>
            <a:fld id="{7D55E1C9-8D8D-4B3B-A251-07B6716C9909}" type="datetimeFigureOut">
              <a:rPr lang="en-US" smtClean="0"/>
              <a:t>6/6/2025</a:t>
            </a:fld>
            <a:endParaRPr lang="en-US"/>
          </a:p>
        </p:txBody>
      </p:sp>
      <p:sp>
        <p:nvSpPr>
          <p:cNvPr id="5" name="Footer Placeholder 4">
            <a:extLst>
              <a:ext uri="{FF2B5EF4-FFF2-40B4-BE49-F238E27FC236}">
                <a16:creationId xmlns:a16="http://schemas.microsoft.com/office/drawing/2014/main" id="{62908350-7924-4951-98BB-9A1195C942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C37AA62-5CA0-4FD9-8B06-EE4F09F0EDAD}"/>
              </a:ext>
            </a:extLst>
          </p:cNvPr>
          <p:cNvSpPr>
            <a:spLocks noGrp="1"/>
          </p:cNvSpPr>
          <p:nvPr>
            <p:ph type="sldNum" sz="quarter" idx="12"/>
          </p:nvPr>
        </p:nvSpPr>
        <p:spPr>
          <a:xfrm>
            <a:off x="8610600" y="6356350"/>
            <a:ext cx="2743200" cy="365125"/>
          </a:xfrm>
          <a:prstGeom prst="rect">
            <a:avLst/>
          </a:prstGeom>
        </p:spPr>
        <p:txBody>
          <a:bodyPr/>
          <a:lstStyle/>
          <a:p>
            <a:fld id="{B8D783A6-4A4A-8B48-AFE5-13C5614F495F}" type="slidenum">
              <a:rPr lang="en-US" smtClean="0"/>
              <a:pPr/>
              <a:t>‹#›</a:t>
            </a:fld>
            <a:endParaRPr lang="en-US"/>
          </a:p>
        </p:txBody>
      </p:sp>
    </p:spTree>
    <p:extLst>
      <p:ext uri="{BB962C8B-B14F-4D97-AF65-F5344CB8AC3E}">
        <p14:creationId xmlns:p14="http://schemas.microsoft.com/office/powerpoint/2010/main" val="2041603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93AC2-491C-4CEA-B6A2-8121439B5A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7BD8C4-D07D-414E-AFD5-F30AE98FFE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701ED4-9107-4720-AF3D-78ACE59AEA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2067E2-DE00-4B5B-AA60-4858411BD152}"/>
              </a:ext>
            </a:extLst>
          </p:cNvPr>
          <p:cNvSpPr>
            <a:spLocks noGrp="1"/>
          </p:cNvSpPr>
          <p:nvPr>
            <p:ph type="dt" sz="half" idx="10"/>
          </p:nvPr>
        </p:nvSpPr>
        <p:spPr/>
        <p:txBody>
          <a:bodyPr/>
          <a:lstStyle/>
          <a:p>
            <a:fld id="{7D55E1C9-8D8D-4B3B-A251-07B6716C9909}" type="datetimeFigureOut">
              <a:rPr lang="en-US" smtClean="0"/>
              <a:t>6/6/2025</a:t>
            </a:fld>
            <a:endParaRPr lang="en-US"/>
          </a:p>
        </p:txBody>
      </p:sp>
      <p:sp>
        <p:nvSpPr>
          <p:cNvPr id="6" name="Footer Placeholder 5">
            <a:extLst>
              <a:ext uri="{FF2B5EF4-FFF2-40B4-BE49-F238E27FC236}">
                <a16:creationId xmlns:a16="http://schemas.microsoft.com/office/drawing/2014/main" id="{DEFC9C64-FCD3-4519-8709-1AA085230DB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20A26D3-D841-450A-8B8A-F965740D4C7D}"/>
              </a:ext>
            </a:extLst>
          </p:cNvPr>
          <p:cNvSpPr>
            <a:spLocks noGrp="1"/>
          </p:cNvSpPr>
          <p:nvPr>
            <p:ph type="sldNum" sz="quarter" idx="12"/>
          </p:nvPr>
        </p:nvSpPr>
        <p:spPr>
          <a:xfrm>
            <a:off x="8610600" y="6356350"/>
            <a:ext cx="2743200" cy="365125"/>
          </a:xfrm>
          <a:prstGeom prst="rect">
            <a:avLst/>
          </a:prstGeo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53661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F73AD-8A47-46E6-90DF-A859374984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FE9D3F-19CF-4026-898D-7BCA19814D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C81294-3FB9-4978-8363-12FDDA1094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FB3A7D-7AD1-496A-878F-E47E23BEC6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FF2665-5EBE-41F3-9E6D-BFF6DDE0A0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453525-494A-4385-A53B-EAEE5EB7F62A}"/>
              </a:ext>
            </a:extLst>
          </p:cNvPr>
          <p:cNvSpPr>
            <a:spLocks noGrp="1"/>
          </p:cNvSpPr>
          <p:nvPr>
            <p:ph type="dt" sz="half" idx="10"/>
          </p:nvPr>
        </p:nvSpPr>
        <p:spPr/>
        <p:txBody>
          <a:bodyPr/>
          <a:lstStyle/>
          <a:p>
            <a:fld id="{7D55E1C9-8D8D-4B3B-A251-07B6716C9909}" type="datetimeFigureOut">
              <a:rPr lang="en-US" smtClean="0"/>
              <a:t>6/6/2025</a:t>
            </a:fld>
            <a:endParaRPr lang="en-US"/>
          </a:p>
        </p:txBody>
      </p:sp>
      <p:sp>
        <p:nvSpPr>
          <p:cNvPr id="8" name="Footer Placeholder 7">
            <a:extLst>
              <a:ext uri="{FF2B5EF4-FFF2-40B4-BE49-F238E27FC236}">
                <a16:creationId xmlns:a16="http://schemas.microsoft.com/office/drawing/2014/main" id="{4485ADA1-C9E2-4F83-88F5-BD833286EF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5911D92-1AC8-45DC-8BAE-2CF234E42A32}"/>
              </a:ext>
            </a:extLst>
          </p:cNvPr>
          <p:cNvSpPr>
            <a:spLocks noGrp="1"/>
          </p:cNvSpPr>
          <p:nvPr>
            <p:ph type="sldNum" sz="quarter" idx="12"/>
          </p:nvPr>
        </p:nvSpPr>
        <p:spPr>
          <a:xfrm>
            <a:off x="8610600" y="6356350"/>
            <a:ext cx="2743200" cy="365125"/>
          </a:xfrm>
          <a:prstGeom prst="rect">
            <a:avLst/>
          </a:prstGeom>
        </p:spPr>
        <p:txBody>
          <a:bodyPr/>
          <a:lstStyle/>
          <a:p>
            <a:fld id="{B8D783A6-4A4A-8B48-AFE5-13C5614F495F}" type="slidenum">
              <a:rPr lang="en-US" smtClean="0"/>
              <a:pPr/>
              <a:t>‹#›</a:t>
            </a:fld>
            <a:endParaRPr lang="en-US"/>
          </a:p>
        </p:txBody>
      </p:sp>
    </p:spTree>
    <p:extLst>
      <p:ext uri="{BB962C8B-B14F-4D97-AF65-F5344CB8AC3E}">
        <p14:creationId xmlns:p14="http://schemas.microsoft.com/office/powerpoint/2010/main" val="1506587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2323D-94D5-4653-84C5-E1A2F53387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FC8992-3027-4C53-974E-9F269A08DB5B}"/>
              </a:ext>
            </a:extLst>
          </p:cNvPr>
          <p:cNvSpPr>
            <a:spLocks noGrp="1"/>
          </p:cNvSpPr>
          <p:nvPr>
            <p:ph type="dt" sz="half" idx="10"/>
          </p:nvPr>
        </p:nvSpPr>
        <p:spPr/>
        <p:txBody>
          <a:bodyPr/>
          <a:lstStyle/>
          <a:p>
            <a:fld id="{7D55E1C9-8D8D-4B3B-A251-07B6716C9909}" type="datetimeFigureOut">
              <a:rPr lang="en-US" smtClean="0"/>
              <a:t>6/6/2025</a:t>
            </a:fld>
            <a:endParaRPr lang="en-US"/>
          </a:p>
        </p:txBody>
      </p:sp>
      <p:sp>
        <p:nvSpPr>
          <p:cNvPr id="4" name="Footer Placeholder 3">
            <a:extLst>
              <a:ext uri="{FF2B5EF4-FFF2-40B4-BE49-F238E27FC236}">
                <a16:creationId xmlns:a16="http://schemas.microsoft.com/office/drawing/2014/main" id="{E6A3C9CC-8298-4BD9-BE38-FC171EC5173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03753D1-5660-4C0D-BA5D-5984E7010A77}"/>
              </a:ext>
            </a:extLst>
          </p:cNvPr>
          <p:cNvSpPr>
            <a:spLocks noGrp="1"/>
          </p:cNvSpPr>
          <p:nvPr>
            <p:ph type="sldNum" sz="quarter" idx="12"/>
          </p:nvPr>
        </p:nvSpPr>
        <p:spPr>
          <a:xfrm>
            <a:off x="8610600" y="6356350"/>
            <a:ext cx="2743200" cy="365125"/>
          </a:xfrm>
          <a:prstGeom prst="rect">
            <a:avLst/>
          </a:prstGeo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82887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33898A-3203-4859-ACA6-A74687A7F308}"/>
              </a:ext>
            </a:extLst>
          </p:cNvPr>
          <p:cNvSpPr>
            <a:spLocks noGrp="1"/>
          </p:cNvSpPr>
          <p:nvPr>
            <p:ph type="dt" sz="half" idx="10"/>
          </p:nvPr>
        </p:nvSpPr>
        <p:spPr/>
        <p:txBody>
          <a:bodyPr/>
          <a:lstStyle/>
          <a:p>
            <a:fld id="{7D55E1C9-8D8D-4B3B-A251-07B6716C9909}" type="datetimeFigureOut">
              <a:rPr lang="en-US" smtClean="0"/>
              <a:t>6/6/2025</a:t>
            </a:fld>
            <a:endParaRPr lang="en-US"/>
          </a:p>
        </p:txBody>
      </p:sp>
      <p:sp>
        <p:nvSpPr>
          <p:cNvPr id="3" name="Footer Placeholder 2">
            <a:extLst>
              <a:ext uri="{FF2B5EF4-FFF2-40B4-BE49-F238E27FC236}">
                <a16:creationId xmlns:a16="http://schemas.microsoft.com/office/drawing/2014/main" id="{0BDB620F-317A-4133-85C9-961276E8BE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24A1ECC-C4AC-4F34-8D5D-E44660796FA6}"/>
              </a:ext>
            </a:extLst>
          </p:cNvPr>
          <p:cNvSpPr>
            <a:spLocks noGrp="1"/>
          </p:cNvSpPr>
          <p:nvPr>
            <p:ph type="sldNum" sz="quarter" idx="12"/>
          </p:nvPr>
        </p:nvSpPr>
        <p:spPr>
          <a:xfrm>
            <a:off x="8610600" y="6356350"/>
            <a:ext cx="2743200" cy="365125"/>
          </a:xfrm>
          <a:prstGeom prst="rect">
            <a:avLst/>
          </a:prstGeo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94338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3F11D-6E5A-4C7E-8A3B-76890DA918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332684-2EFB-467B-B4B5-5B7D5B161D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CB103B-0BD6-4ED2-A410-9FE3E24488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B3B6DD-5C39-4CDF-A71D-27ECF21A4EDD}"/>
              </a:ext>
            </a:extLst>
          </p:cNvPr>
          <p:cNvSpPr>
            <a:spLocks noGrp="1"/>
          </p:cNvSpPr>
          <p:nvPr>
            <p:ph type="dt" sz="half" idx="10"/>
          </p:nvPr>
        </p:nvSpPr>
        <p:spPr/>
        <p:txBody>
          <a:bodyPr/>
          <a:lstStyle/>
          <a:p>
            <a:fld id="{7D55E1C9-8D8D-4B3B-A251-07B6716C9909}" type="datetimeFigureOut">
              <a:rPr lang="en-US" smtClean="0"/>
              <a:t>6/6/2025</a:t>
            </a:fld>
            <a:endParaRPr lang="en-US"/>
          </a:p>
        </p:txBody>
      </p:sp>
      <p:sp>
        <p:nvSpPr>
          <p:cNvPr id="6" name="Footer Placeholder 5">
            <a:extLst>
              <a:ext uri="{FF2B5EF4-FFF2-40B4-BE49-F238E27FC236}">
                <a16:creationId xmlns:a16="http://schemas.microsoft.com/office/drawing/2014/main" id="{58F7E2A6-4817-4EDF-9A1F-D8370315D9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D3E6EAE-E886-4BE7-8AA9-14DE026741D7}"/>
              </a:ext>
            </a:extLst>
          </p:cNvPr>
          <p:cNvSpPr>
            <a:spLocks noGrp="1"/>
          </p:cNvSpPr>
          <p:nvPr>
            <p:ph type="sldNum" sz="quarter" idx="12"/>
          </p:nvPr>
        </p:nvSpPr>
        <p:spPr>
          <a:xfrm>
            <a:off x="8610600" y="6356350"/>
            <a:ext cx="2743200" cy="365125"/>
          </a:xfrm>
          <a:prstGeom prst="rect">
            <a:avLst/>
          </a:prstGeom>
        </p:spPr>
        <p:txBody>
          <a:bodyPr/>
          <a:lstStyle/>
          <a:p>
            <a:fld id="{B8D783A6-4A4A-8B48-AFE5-13C5614F495F}" type="slidenum">
              <a:rPr lang="en-US" smtClean="0"/>
              <a:pPr/>
              <a:t>‹#›</a:t>
            </a:fld>
            <a:endParaRPr lang="en-US"/>
          </a:p>
        </p:txBody>
      </p:sp>
    </p:spTree>
    <p:extLst>
      <p:ext uri="{BB962C8B-B14F-4D97-AF65-F5344CB8AC3E}">
        <p14:creationId xmlns:p14="http://schemas.microsoft.com/office/powerpoint/2010/main" val="2553289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0AA1F-6471-48CC-870E-B50D2541AD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4BABE-F8A7-430C-9289-1AC52F3B7E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6C6119E-6A17-4106-B999-6A675E6A65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3F9306-1A1D-42F4-81A0-26FAAB2A1102}"/>
              </a:ext>
            </a:extLst>
          </p:cNvPr>
          <p:cNvSpPr>
            <a:spLocks noGrp="1"/>
          </p:cNvSpPr>
          <p:nvPr>
            <p:ph type="dt" sz="half" idx="10"/>
          </p:nvPr>
        </p:nvSpPr>
        <p:spPr/>
        <p:txBody>
          <a:bodyPr/>
          <a:lstStyle/>
          <a:p>
            <a:fld id="{7D55E1C9-8D8D-4B3B-A251-07B6716C9909}" type="datetimeFigureOut">
              <a:rPr lang="en-US" smtClean="0"/>
              <a:t>6/6/2025</a:t>
            </a:fld>
            <a:endParaRPr lang="en-US"/>
          </a:p>
        </p:txBody>
      </p:sp>
      <p:sp>
        <p:nvSpPr>
          <p:cNvPr id="6" name="Footer Placeholder 5">
            <a:extLst>
              <a:ext uri="{FF2B5EF4-FFF2-40B4-BE49-F238E27FC236}">
                <a16:creationId xmlns:a16="http://schemas.microsoft.com/office/drawing/2014/main" id="{F31AE691-AB9A-4FBA-AAE1-83B9FAAF0C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8882518-DB13-482B-92D7-A81E118D5C8B}"/>
              </a:ext>
            </a:extLst>
          </p:cNvPr>
          <p:cNvSpPr>
            <a:spLocks noGrp="1"/>
          </p:cNvSpPr>
          <p:nvPr>
            <p:ph type="sldNum" sz="quarter" idx="12"/>
          </p:nvPr>
        </p:nvSpPr>
        <p:spPr>
          <a:xfrm>
            <a:off x="8610600" y="6356350"/>
            <a:ext cx="2743200" cy="365125"/>
          </a:xfrm>
          <a:prstGeom prst="rect">
            <a:avLst/>
          </a:prstGeom>
        </p:spPr>
        <p:txBody>
          <a:bodyPr/>
          <a:lstStyle/>
          <a:p>
            <a:fld id="{B8D783A6-4A4A-8B48-AFE5-13C5614F495F}" type="slidenum">
              <a:rPr lang="en-US" smtClean="0"/>
              <a:pPr/>
              <a:t>‹#›</a:t>
            </a:fld>
            <a:endParaRPr lang="en-US"/>
          </a:p>
        </p:txBody>
      </p:sp>
    </p:spTree>
    <p:extLst>
      <p:ext uri="{BB962C8B-B14F-4D97-AF65-F5344CB8AC3E}">
        <p14:creationId xmlns:p14="http://schemas.microsoft.com/office/powerpoint/2010/main" val="2653210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1BCA21-75D7-4DD2-9CBA-FEEC280246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0DF45E-EEF7-4783-8A8F-BD0BC1498B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51AB68-6072-4E7C-A857-8354673CD7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55E1C9-8D8D-4B3B-A251-07B6716C9909}" type="datetimeFigureOut">
              <a:rPr lang="en-US" smtClean="0"/>
              <a:t>6/6/2025</a:t>
            </a:fld>
            <a:endParaRPr lang="en-US"/>
          </a:p>
        </p:txBody>
      </p:sp>
      <p:pic>
        <p:nvPicPr>
          <p:cNvPr id="7" name="Picture 6">
            <a:extLst>
              <a:ext uri="{FF2B5EF4-FFF2-40B4-BE49-F238E27FC236}">
                <a16:creationId xmlns:a16="http://schemas.microsoft.com/office/drawing/2014/main" id="{A9C9B4F2-35B7-4CFB-83AF-2F8A12FE949A}"/>
              </a:ext>
            </a:extLst>
          </p:cNvPr>
          <p:cNvPicPr>
            <a:picLocks noChangeAspect="1"/>
          </p:cNvPicPr>
          <p:nvPr/>
        </p:nvPicPr>
        <p:blipFill>
          <a:blip r:embed="rId13"/>
          <a:stretch>
            <a:fillRect/>
          </a:stretch>
        </p:blipFill>
        <p:spPr>
          <a:xfrm>
            <a:off x="7741846" y="6253652"/>
            <a:ext cx="1737511" cy="536494"/>
          </a:xfrm>
          <a:prstGeom prst="rect">
            <a:avLst/>
          </a:prstGeom>
        </p:spPr>
      </p:pic>
      <p:pic>
        <p:nvPicPr>
          <p:cNvPr id="5" name="Picture 4">
            <a:extLst>
              <a:ext uri="{FF2B5EF4-FFF2-40B4-BE49-F238E27FC236}">
                <a16:creationId xmlns:a16="http://schemas.microsoft.com/office/drawing/2014/main" id="{3E564D9F-80E3-D031-A7F1-A8229E26003D}"/>
              </a:ext>
            </a:extLst>
          </p:cNvPr>
          <p:cNvPicPr>
            <a:picLocks noChangeAspect="1"/>
          </p:cNvPicPr>
          <p:nvPr userDrawn="1"/>
        </p:nvPicPr>
        <p:blipFill>
          <a:blip r:embed="rId14"/>
          <a:srcRect t="38006" b="38068"/>
          <a:stretch/>
        </p:blipFill>
        <p:spPr>
          <a:xfrm>
            <a:off x="7452840" y="6176963"/>
            <a:ext cx="2678911" cy="640936"/>
          </a:xfrm>
          <a:prstGeom prst="rect">
            <a:avLst/>
          </a:prstGeom>
        </p:spPr>
      </p:pic>
      <p:pic>
        <p:nvPicPr>
          <p:cNvPr id="6" name="Picture 2" descr="Research at Penn State College of Medicine - Penn State College of Medicine  Research">
            <a:extLst>
              <a:ext uri="{FF2B5EF4-FFF2-40B4-BE49-F238E27FC236}">
                <a16:creationId xmlns:a16="http://schemas.microsoft.com/office/drawing/2014/main" id="{456BE15E-E749-507A-AC10-08775534FB7D}"/>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904576" y="6205775"/>
            <a:ext cx="2287424" cy="634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29331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ahrq.gov/ncepcr/communities/pbrn/index.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grants.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immunize.org/partners/funding-resources.asp" TargetMode="External"/><Relationship Id="rId4" Type="http://schemas.openxmlformats.org/officeDocument/2006/relationships/hyperlink" Target="https://www.hrsa.gov/grant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www.chcs.org/media/Partnership-Assessment-Tool-for-Health_-FINAL.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visiblenetworklabs.com/partner-platfor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tb.ku.edu/en/table-of-content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cdc.gov/ophdst/media/pdfs/2024/06/MUboilerplate0907.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4.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2.sv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8.sv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7.xml"/><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7.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2.sv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8.sv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7.xml"/><Relationship Id="rId9"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text, outdoor, blue, day&#10;&#10;Description automatically generated">
            <a:extLst>
              <a:ext uri="{FF2B5EF4-FFF2-40B4-BE49-F238E27FC236}">
                <a16:creationId xmlns:a16="http://schemas.microsoft.com/office/drawing/2014/main" id="{503E0F88-635F-CAF8-3F77-A6C471DAFAA4}"/>
              </a:ext>
            </a:extLst>
          </p:cNvPr>
          <p:cNvPicPr>
            <a:picLocks noChangeAspect="1"/>
          </p:cNvPicPr>
          <p:nvPr/>
        </p:nvPicPr>
        <p:blipFill>
          <a:blip r:embed="rId3"/>
          <a:stretch>
            <a:fillRect/>
          </a:stretch>
        </p:blipFill>
        <p:spPr>
          <a:xfrm>
            <a:off x="-1" y="-698640"/>
            <a:ext cx="12185650" cy="6861574"/>
          </a:xfrm>
          <a:prstGeom prst="rect">
            <a:avLst/>
          </a:prstGeom>
        </p:spPr>
      </p:pic>
      <p:sp>
        <p:nvSpPr>
          <p:cNvPr id="2" name="Title 1"/>
          <p:cNvSpPr>
            <a:spLocks noGrp="1"/>
          </p:cNvSpPr>
          <p:nvPr>
            <p:ph type="ctrTitle"/>
          </p:nvPr>
        </p:nvSpPr>
        <p:spPr>
          <a:xfrm>
            <a:off x="481152" y="209528"/>
            <a:ext cx="11223345" cy="1733860"/>
          </a:xfrm>
        </p:spPr>
        <p:txBody>
          <a:bodyPr>
            <a:normAutofit fontScale="90000"/>
          </a:bodyPr>
          <a:lstStyle/>
          <a:p>
            <a:r>
              <a:rPr>
                <a:solidFill>
                  <a:schemeClr val="bg1"/>
                </a:solidFill>
              </a:rPr>
              <a:t>Sustainability: Building Pathways for Growth and Long-Term Partnerships</a:t>
            </a:r>
          </a:p>
        </p:txBody>
      </p:sp>
      <p:sp>
        <p:nvSpPr>
          <p:cNvPr id="3" name="Subtitle 2"/>
          <p:cNvSpPr>
            <a:spLocks noGrp="1"/>
          </p:cNvSpPr>
          <p:nvPr>
            <p:ph type="subTitle" idx="1"/>
          </p:nvPr>
        </p:nvSpPr>
        <p:spPr>
          <a:xfrm>
            <a:off x="1082826" y="1971575"/>
            <a:ext cx="9144000" cy="760572"/>
          </a:xfrm>
        </p:spPr>
        <p:txBody>
          <a:bodyPr>
            <a:normAutofit lnSpcReduction="10000"/>
          </a:bodyPr>
          <a:lstStyle/>
          <a:p>
            <a:pPr algn="l"/>
            <a:r>
              <a:rPr lang="en-US" sz="2000">
                <a:solidFill>
                  <a:schemeClr val="bg1"/>
                </a:solidFill>
              </a:rPr>
              <a:t>PAIC</a:t>
            </a:r>
            <a:r>
              <a:rPr sz="2000">
                <a:solidFill>
                  <a:schemeClr val="bg1"/>
                </a:solidFill>
              </a:rPr>
              <a:t> Annual Meeting</a:t>
            </a:r>
            <a:endParaRPr lang="en-US" sz="2000">
              <a:solidFill>
                <a:schemeClr val="bg1"/>
              </a:solidFill>
            </a:endParaRPr>
          </a:p>
          <a:p>
            <a:pPr algn="l"/>
            <a:r>
              <a:rPr lang="en-US" sz="2000">
                <a:solidFill>
                  <a:schemeClr val="bg1"/>
                </a:solidFill>
              </a:rPr>
              <a:t>June 12, 2025</a:t>
            </a:r>
            <a:endParaRPr sz="2000">
              <a:solidFill>
                <a:schemeClr val="bg1"/>
              </a:solidFill>
            </a:endParaRPr>
          </a:p>
        </p:txBody>
      </p:sp>
      <p:sp>
        <p:nvSpPr>
          <p:cNvPr id="5" name="TextBox 4">
            <a:extLst>
              <a:ext uri="{FF2B5EF4-FFF2-40B4-BE49-F238E27FC236}">
                <a16:creationId xmlns:a16="http://schemas.microsoft.com/office/drawing/2014/main" id="{8DAA631E-40AE-080F-23ED-BE2C7B98AB8C}"/>
              </a:ext>
            </a:extLst>
          </p:cNvPr>
          <p:cNvSpPr txBox="1"/>
          <p:nvPr/>
        </p:nvSpPr>
        <p:spPr>
          <a:xfrm>
            <a:off x="2892245" y="3885080"/>
            <a:ext cx="3618414" cy="830997"/>
          </a:xfrm>
          <a:prstGeom prst="rect">
            <a:avLst/>
          </a:prstGeom>
          <a:noFill/>
        </p:spPr>
        <p:txBody>
          <a:bodyPr wrap="square">
            <a:spAutoFit/>
          </a:bodyPr>
          <a:lstStyle/>
          <a:p>
            <a:r>
              <a:rPr lang="en-US" sz="1600" b="1">
                <a:solidFill>
                  <a:schemeClr val="bg1"/>
                </a:solidFill>
                <a:latin typeface="Roboto" panose="02000000000000000000" pitchFamily="2" charset="0"/>
                <a:ea typeface="Roboto" panose="02000000000000000000" pitchFamily="2" charset="0"/>
                <a:cs typeface="Roboto" panose="02000000000000000000" pitchFamily="2" charset="0"/>
              </a:rPr>
              <a:t>Autumn Kieber-Emmons, MD, MPH</a:t>
            </a:r>
          </a:p>
          <a:p>
            <a:r>
              <a:rPr lang="en-US" sz="1600">
                <a:solidFill>
                  <a:schemeClr val="bg1"/>
                </a:solidFill>
                <a:latin typeface="Roboto" panose="02000000000000000000" pitchFamily="2" charset="0"/>
                <a:ea typeface="Roboto" panose="02000000000000000000" pitchFamily="2" charset="0"/>
                <a:cs typeface="Roboto" panose="02000000000000000000" pitchFamily="2" charset="0"/>
              </a:rPr>
              <a:t>Vice Chair, Research</a:t>
            </a:r>
          </a:p>
          <a:p>
            <a:r>
              <a:rPr lang="en-US" sz="1600">
                <a:solidFill>
                  <a:schemeClr val="bg1"/>
                </a:solidFill>
                <a:latin typeface="Roboto" panose="02000000000000000000" pitchFamily="2" charset="0"/>
                <a:ea typeface="Roboto" panose="02000000000000000000" pitchFamily="2" charset="0"/>
                <a:cs typeface="Roboto" panose="02000000000000000000" pitchFamily="2" charset="0"/>
              </a:rPr>
              <a:t>Lehigh Valley Health Network  </a:t>
            </a:r>
          </a:p>
        </p:txBody>
      </p:sp>
      <p:sp>
        <p:nvSpPr>
          <p:cNvPr id="6" name="TextBox 5">
            <a:extLst>
              <a:ext uri="{FF2B5EF4-FFF2-40B4-BE49-F238E27FC236}">
                <a16:creationId xmlns:a16="http://schemas.microsoft.com/office/drawing/2014/main" id="{06476911-EDF1-81FA-F5C4-1702896E4579}"/>
              </a:ext>
            </a:extLst>
          </p:cNvPr>
          <p:cNvSpPr txBox="1"/>
          <p:nvPr/>
        </p:nvSpPr>
        <p:spPr>
          <a:xfrm>
            <a:off x="8796617" y="3959295"/>
            <a:ext cx="3144496" cy="861774"/>
          </a:xfrm>
          <a:prstGeom prst="rect">
            <a:avLst/>
          </a:prstGeom>
          <a:noFill/>
        </p:spPr>
        <p:txBody>
          <a:bodyPr wrap="square">
            <a:spAutoFit/>
          </a:bodyPr>
          <a:lstStyle/>
          <a:p>
            <a:r>
              <a:rPr lang="en-US" sz="1600" b="1">
                <a:solidFill>
                  <a:schemeClr val="bg1"/>
                </a:solidFill>
                <a:latin typeface="Roboto" panose="02000000000000000000" pitchFamily="2" charset="0"/>
                <a:ea typeface="Roboto" panose="02000000000000000000" pitchFamily="2" charset="0"/>
                <a:cs typeface="Roboto" panose="02000000000000000000" pitchFamily="2" charset="0"/>
              </a:rPr>
              <a:t>Chelsea Bufalini, MPH, CHES</a:t>
            </a:r>
          </a:p>
          <a:p>
            <a:r>
              <a:rPr lang="en-US" sz="1600">
                <a:solidFill>
                  <a:schemeClr val="bg1"/>
                </a:solidFill>
                <a:latin typeface="Roboto" panose="02000000000000000000" pitchFamily="2" charset="0"/>
                <a:ea typeface="Roboto" panose="02000000000000000000" pitchFamily="2" charset="0"/>
                <a:cs typeface="Roboto" panose="02000000000000000000" pitchFamily="2" charset="0"/>
              </a:rPr>
              <a:t>Research Project Manager</a:t>
            </a:r>
          </a:p>
          <a:p>
            <a:r>
              <a:rPr lang="en-US" sz="1600">
                <a:solidFill>
                  <a:schemeClr val="bg1"/>
                </a:solidFill>
                <a:latin typeface="Roboto" panose="02000000000000000000" pitchFamily="2" charset="0"/>
                <a:ea typeface="Roboto" panose="02000000000000000000" pitchFamily="2" charset="0"/>
                <a:cs typeface="Roboto" panose="02000000000000000000" pitchFamily="2" charset="0"/>
              </a:rPr>
              <a:t>Penn State College of Medicine</a:t>
            </a:r>
          </a:p>
        </p:txBody>
      </p:sp>
      <p:grpSp>
        <p:nvGrpSpPr>
          <p:cNvPr id="9" name="Group 8">
            <a:extLst>
              <a:ext uri="{FF2B5EF4-FFF2-40B4-BE49-F238E27FC236}">
                <a16:creationId xmlns:a16="http://schemas.microsoft.com/office/drawing/2014/main" id="{DDF86BCE-806D-32B5-23E7-E52283698D7E}"/>
              </a:ext>
            </a:extLst>
          </p:cNvPr>
          <p:cNvGrpSpPr/>
          <p:nvPr/>
        </p:nvGrpSpPr>
        <p:grpSpPr>
          <a:xfrm>
            <a:off x="6392876" y="3265086"/>
            <a:ext cx="2286000" cy="2286000"/>
            <a:chOff x="8063149" y="1467677"/>
            <a:chExt cx="3349302" cy="3225419"/>
          </a:xfrm>
        </p:grpSpPr>
        <p:pic>
          <p:nvPicPr>
            <p:cNvPr id="10" name="Picture 6">
              <a:extLst>
                <a:ext uri="{FF2B5EF4-FFF2-40B4-BE49-F238E27FC236}">
                  <a16:creationId xmlns:a16="http://schemas.microsoft.com/office/drawing/2014/main" id="{F94FAAE0-6219-E867-AE40-62F2EB226523}"/>
                </a:ext>
              </a:extLst>
            </p:cNvPr>
            <p:cNvPicPr>
              <a:picLocks noChangeAspect="1" noChangeArrowheads="1"/>
            </p:cNvPicPr>
            <p:nvPr/>
          </p:nvPicPr>
          <p:blipFill>
            <a:blip r:embed="rId4"/>
            <a:srcRect t="11363" b="11363"/>
            <a:stretch/>
          </p:blipFill>
          <p:spPr bwMode="auto">
            <a:xfrm>
              <a:off x="8235717" y="1569924"/>
              <a:ext cx="3004166" cy="3004166"/>
            </a:xfrm>
            <a:prstGeom prst="ellipse">
              <a:avLst/>
            </a:prstGeom>
            <a:noFill/>
            <a:extLst>
              <a:ext uri="{909E8E84-426E-40DD-AFC4-6F175D3DCCD1}">
                <a14:hiddenFill xmlns:a14="http://schemas.microsoft.com/office/drawing/2010/main">
                  <a:solidFill>
                    <a:srgbClr val="FFFFFF"/>
                  </a:solidFill>
                </a14:hiddenFill>
              </a:ext>
            </a:extLst>
          </p:spPr>
        </p:pic>
        <p:sp>
          <p:nvSpPr>
            <p:cNvPr id="11" name="Oval 10">
              <a:extLst>
                <a:ext uri="{FF2B5EF4-FFF2-40B4-BE49-F238E27FC236}">
                  <a16:creationId xmlns:a16="http://schemas.microsoft.com/office/drawing/2014/main" id="{4C5B9B00-E23D-38D9-EDBA-D23E8C0A1500}"/>
                </a:ext>
              </a:extLst>
            </p:cNvPr>
            <p:cNvSpPr/>
            <p:nvPr/>
          </p:nvSpPr>
          <p:spPr>
            <a:xfrm>
              <a:off x="8063149" y="1638034"/>
              <a:ext cx="3004166" cy="3055062"/>
            </a:xfrm>
            <a:prstGeom prst="ellipse">
              <a:avLst/>
            </a:prstGeom>
            <a:noFill/>
            <a:ln w="76200">
              <a:solidFill>
                <a:srgbClr val="CEEB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F49B039-521A-DC4F-98B4-B219BF56A2E4}"/>
                </a:ext>
              </a:extLst>
            </p:cNvPr>
            <p:cNvSpPr/>
            <p:nvPr/>
          </p:nvSpPr>
          <p:spPr>
            <a:xfrm>
              <a:off x="8408285" y="1467677"/>
              <a:ext cx="3004166" cy="3055062"/>
            </a:xfrm>
            <a:prstGeom prst="ellipse">
              <a:avLst/>
            </a:prstGeom>
            <a:noFill/>
            <a:ln w="76200">
              <a:solidFill>
                <a:srgbClr val="CEEB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9A79B110-6083-AF52-BC24-769E4765A7F8}"/>
              </a:ext>
            </a:extLst>
          </p:cNvPr>
          <p:cNvGrpSpPr/>
          <p:nvPr/>
        </p:nvGrpSpPr>
        <p:grpSpPr>
          <a:xfrm>
            <a:off x="481152" y="3262350"/>
            <a:ext cx="2286000" cy="2286000"/>
            <a:chOff x="8063149" y="1467677"/>
            <a:chExt cx="3349302" cy="3225419"/>
          </a:xfrm>
        </p:grpSpPr>
        <p:pic>
          <p:nvPicPr>
            <p:cNvPr id="14" name="Picture 6">
              <a:extLst>
                <a:ext uri="{FF2B5EF4-FFF2-40B4-BE49-F238E27FC236}">
                  <a16:creationId xmlns:a16="http://schemas.microsoft.com/office/drawing/2014/main" id="{63CBDFB0-97E6-87C7-6D0E-A2F577F00BD6}"/>
                </a:ext>
              </a:extLst>
            </p:cNvPr>
            <p:cNvPicPr>
              <a:picLocks noChangeAspect="1" noChangeArrowheads="1"/>
            </p:cNvPicPr>
            <p:nvPr/>
          </p:nvPicPr>
          <p:blipFill>
            <a:blip r:embed="rId5"/>
            <a:srcRect t="10096" b="10096"/>
            <a:stretch/>
          </p:blipFill>
          <p:spPr bwMode="auto">
            <a:xfrm>
              <a:off x="8235717" y="1569924"/>
              <a:ext cx="3004166" cy="3004166"/>
            </a:xfrm>
            <a:prstGeom prst="ellipse">
              <a:avLst/>
            </a:prstGeom>
            <a:noFill/>
            <a:extLst>
              <a:ext uri="{909E8E84-426E-40DD-AFC4-6F175D3DCCD1}">
                <a14:hiddenFill xmlns:a14="http://schemas.microsoft.com/office/drawing/2010/main">
                  <a:solidFill>
                    <a:srgbClr val="FFFFFF"/>
                  </a:solidFill>
                </a14:hiddenFill>
              </a:ext>
            </a:extLst>
          </p:spPr>
        </p:pic>
        <p:sp>
          <p:nvSpPr>
            <p:cNvPr id="15" name="Oval 14">
              <a:extLst>
                <a:ext uri="{FF2B5EF4-FFF2-40B4-BE49-F238E27FC236}">
                  <a16:creationId xmlns:a16="http://schemas.microsoft.com/office/drawing/2014/main" id="{6117159D-E5EE-8C98-01C1-89F904C0CB4B}"/>
                </a:ext>
              </a:extLst>
            </p:cNvPr>
            <p:cNvSpPr/>
            <p:nvPr/>
          </p:nvSpPr>
          <p:spPr>
            <a:xfrm>
              <a:off x="8063149" y="1638034"/>
              <a:ext cx="3004166" cy="3055062"/>
            </a:xfrm>
            <a:prstGeom prst="ellipse">
              <a:avLst/>
            </a:prstGeom>
            <a:noFill/>
            <a:ln w="76200">
              <a:solidFill>
                <a:srgbClr val="CEEB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EEF531E-BF77-A22F-E7FF-10B0C16560B2}"/>
                </a:ext>
              </a:extLst>
            </p:cNvPr>
            <p:cNvSpPr/>
            <p:nvPr/>
          </p:nvSpPr>
          <p:spPr>
            <a:xfrm>
              <a:off x="8408285" y="1467677"/>
              <a:ext cx="3004166" cy="3055062"/>
            </a:xfrm>
            <a:prstGeom prst="ellipse">
              <a:avLst/>
            </a:prstGeom>
            <a:noFill/>
            <a:ln w="76200">
              <a:solidFill>
                <a:srgbClr val="CEEB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t>Activity – Reflect &amp; Share</a:t>
            </a:r>
          </a:p>
        </p:txBody>
      </p:sp>
      <p:sp>
        <p:nvSpPr>
          <p:cNvPr id="3" name="Content Placeholder 2"/>
          <p:cNvSpPr>
            <a:spLocks noGrp="1"/>
          </p:cNvSpPr>
          <p:nvPr>
            <p:ph sz="half" idx="1"/>
          </p:nvPr>
        </p:nvSpPr>
        <p:spPr>
          <a:xfrm>
            <a:off x="838200" y="1825625"/>
            <a:ext cx="5181600" cy="4351338"/>
          </a:xfrm>
        </p:spPr>
        <p:txBody>
          <a:bodyPr>
            <a:normAutofit/>
          </a:bodyPr>
          <a:lstStyle/>
          <a:p>
            <a:pPr marL="0" indent="0">
              <a:buNone/>
            </a:pPr>
            <a:r>
              <a:t>What is the best partnership you’ve ever been part of?</a:t>
            </a:r>
          </a:p>
          <a:p>
            <a:pPr marL="0" indent="0">
              <a:buNone/>
            </a:pPr>
            <a:endParaRPr lang="en-US"/>
          </a:p>
          <a:p>
            <a:pPr marL="0" indent="0">
              <a:buNone/>
            </a:pPr>
            <a:r>
              <a:t>What made it successful?</a:t>
            </a:r>
          </a:p>
        </p:txBody>
      </p:sp>
      <p:pic>
        <p:nvPicPr>
          <p:cNvPr id="6146" name="Picture 2" descr="2,312,400+ Group Activity Stock Illustrations, Royalty-Free Vector Graphics  &amp; Clip Art - iStock | Senior group activity, Professional group activity,  Diverse group activity">
            <a:extLst>
              <a:ext uri="{FF2B5EF4-FFF2-40B4-BE49-F238E27FC236}">
                <a16:creationId xmlns:a16="http://schemas.microsoft.com/office/drawing/2014/main" id="{70C6BEF4-DBF2-233F-28B3-82D3684AC4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500" r="6440" b="-1"/>
          <a:stretch/>
        </p:blipFill>
        <p:spPr bwMode="auto">
          <a:xfrm>
            <a:off x="6172200" y="1825625"/>
            <a:ext cx="5181600" cy="4351338"/>
          </a:xfrm>
          <a:prstGeom prst="rect">
            <a:avLst/>
          </a:prstGeom>
          <a:solidFill>
            <a:srgbClr val="FFFFFF"/>
          </a:solid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Clinical Partnerships: </a:t>
            </a:r>
            <a:r>
              <a:t>CBPR &amp; Practice-Based Research Networks</a:t>
            </a:r>
          </a:p>
        </p:txBody>
      </p:sp>
      <p:sp>
        <p:nvSpPr>
          <p:cNvPr id="3" name="Content Placeholder 2"/>
          <p:cNvSpPr>
            <a:spLocks noGrp="1"/>
          </p:cNvSpPr>
          <p:nvPr>
            <p:ph idx="1"/>
          </p:nvPr>
        </p:nvSpPr>
        <p:spPr>
          <a:xfrm>
            <a:off x="838200" y="2206625"/>
            <a:ext cx="5247291" cy="3970338"/>
          </a:xfrm>
        </p:spPr>
        <p:txBody>
          <a:bodyPr vert="horz" lIns="91440" tIns="45720" rIns="91440" bIns="45720" rtlCol="0" anchor="t">
            <a:normAutofit/>
          </a:bodyPr>
          <a:lstStyle/>
          <a:p>
            <a:r>
              <a:t>CBPR: Community-Based Participatory Research – Shared leadership and design</a:t>
            </a:r>
          </a:p>
          <a:p>
            <a:r>
              <a:rPr>
                <a:hlinkClick r:id="rId3"/>
              </a:rPr>
              <a:t>PBRNs</a:t>
            </a:r>
            <a:r>
              <a:t>: Practice-Based Research Networks – Providers helping answer real-world questions</a:t>
            </a:r>
          </a:p>
        </p:txBody>
      </p:sp>
      <p:pic>
        <p:nvPicPr>
          <p:cNvPr id="4" name="Picture 3" descr="A diagram of a circle with text&#10;&#10;AI-generated content may be incorrect.">
            <a:extLst>
              <a:ext uri="{FF2B5EF4-FFF2-40B4-BE49-F238E27FC236}">
                <a16:creationId xmlns:a16="http://schemas.microsoft.com/office/drawing/2014/main" id="{AF9CA632-048A-B1CF-213E-A334556551A1}"/>
              </a:ext>
            </a:extLst>
          </p:cNvPr>
          <p:cNvPicPr>
            <a:picLocks noChangeAspect="1"/>
          </p:cNvPicPr>
          <p:nvPr/>
        </p:nvPicPr>
        <p:blipFill>
          <a:blip r:embed="rId4"/>
          <a:stretch>
            <a:fillRect/>
          </a:stretch>
        </p:blipFill>
        <p:spPr>
          <a:xfrm>
            <a:off x="7011057" y="2036379"/>
            <a:ext cx="3622128" cy="356694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Research Partnerships</a:t>
            </a:r>
          </a:p>
        </p:txBody>
      </p:sp>
      <p:graphicFrame>
        <p:nvGraphicFramePr>
          <p:cNvPr id="15" name="Diagram 14">
            <a:extLst>
              <a:ext uri="{FF2B5EF4-FFF2-40B4-BE49-F238E27FC236}">
                <a16:creationId xmlns:a16="http://schemas.microsoft.com/office/drawing/2014/main" id="{ECEF6B84-11E6-65BA-12C0-C275AC997688}"/>
              </a:ext>
            </a:extLst>
          </p:cNvPr>
          <p:cNvGraphicFramePr/>
          <p:nvPr>
            <p:extLst>
              <p:ext uri="{D42A27DB-BD31-4B8C-83A1-F6EECF244321}">
                <p14:modId xmlns:p14="http://schemas.microsoft.com/office/powerpoint/2010/main" val="3079213729"/>
              </p:ext>
            </p:extLst>
          </p:nvPr>
        </p:nvGraphicFramePr>
        <p:xfrm>
          <a:off x="2325413" y="1862959"/>
          <a:ext cx="7830206"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Being a Good Community Partner</a:t>
            </a:r>
          </a:p>
        </p:txBody>
      </p:sp>
      <p:sp>
        <p:nvSpPr>
          <p:cNvPr id="3" name="Content Placeholder 2"/>
          <p:cNvSpPr>
            <a:spLocks noGrp="1"/>
          </p:cNvSpPr>
          <p:nvPr>
            <p:ph idx="1"/>
          </p:nvPr>
        </p:nvSpPr>
        <p:spPr>
          <a:xfrm>
            <a:off x="4988668" y="2230944"/>
            <a:ext cx="6365132" cy="3946019"/>
          </a:xfrm>
        </p:spPr>
        <p:txBody>
          <a:bodyPr/>
          <a:lstStyle/>
          <a:p>
            <a:r>
              <a:t>Show up consistently</a:t>
            </a:r>
          </a:p>
          <a:p>
            <a:r>
              <a:t>Honor lived experiences</a:t>
            </a:r>
          </a:p>
          <a:p>
            <a:r>
              <a:t>Be transparent</a:t>
            </a:r>
          </a:p>
          <a:p>
            <a:r>
              <a:t>Focus on co-creation, not top-down models</a:t>
            </a:r>
          </a:p>
        </p:txBody>
      </p:sp>
      <p:pic>
        <p:nvPicPr>
          <p:cNvPr id="5" name="Picture 4" descr="A purple heart with a hand shaking&#10;&#10;AI-generated content may be incorrect.">
            <a:extLst>
              <a:ext uri="{FF2B5EF4-FFF2-40B4-BE49-F238E27FC236}">
                <a16:creationId xmlns:a16="http://schemas.microsoft.com/office/drawing/2014/main" id="{67FA4365-3280-40D7-B50B-30AE9AE5B850}"/>
              </a:ext>
            </a:extLst>
          </p:cNvPr>
          <p:cNvPicPr>
            <a:picLocks noChangeAspect="1"/>
          </p:cNvPicPr>
          <p:nvPr/>
        </p:nvPicPr>
        <p:blipFill>
          <a:blip r:embed="rId3"/>
          <a:stretch>
            <a:fillRect/>
          </a:stretch>
        </p:blipFill>
        <p:spPr>
          <a:xfrm>
            <a:off x="1230650" y="1960225"/>
            <a:ext cx="3253699" cy="335097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Leveraging Partnerships for </a:t>
            </a:r>
            <a:r>
              <a:t>Funding</a:t>
            </a:r>
          </a:p>
        </p:txBody>
      </p:sp>
      <p:sp>
        <p:nvSpPr>
          <p:cNvPr id="3" name="Content Placeholder 2"/>
          <p:cNvSpPr>
            <a:spLocks noGrp="1"/>
          </p:cNvSpPr>
          <p:nvPr>
            <p:ph idx="1"/>
          </p:nvPr>
        </p:nvSpPr>
        <p:spPr>
          <a:xfrm>
            <a:off x="838200" y="1825625"/>
            <a:ext cx="5749048" cy="4351338"/>
          </a:xfrm>
        </p:spPr>
        <p:txBody>
          <a:bodyPr/>
          <a:lstStyle/>
          <a:p>
            <a:r>
              <a:t>Government grants (CDC, HRSA, state DOH)</a:t>
            </a:r>
          </a:p>
          <a:p>
            <a:r>
              <a:t>Philanthropy (local foundations, United Way)</a:t>
            </a:r>
          </a:p>
          <a:p>
            <a:r>
              <a:t>Healthcare system/community benefits</a:t>
            </a:r>
          </a:p>
          <a:p>
            <a:r>
              <a:t>Fee-for-service in clinical settings</a:t>
            </a:r>
          </a:p>
        </p:txBody>
      </p:sp>
      <p:pic>
        <p:nvPicPr>
          <p:cNvPr id="4" name="Picture 3" descr="A hand holding a green bag&#10;&#10;AI-generated content may be incorrect.">
            <a:extLst>
              <a:ext uri="{FF2B5EF4-FFF2-40B4-BE49-F238E27FC236}">
                <a16:creationId xmlns:a16="http://schemas.microsoft.com/office/drawing/2014/main" id="{E080789E-78CA-69DA-2156-0E468FCB1515}"/>
              </a:ext>
            </a:extLst>
          </p:cNvPr>
          <p:cNvPicPr>
            <a:picLocks noChangeAspect="1"/>
          </p:cNvPicPr>
          <p:nvPr/>
        </p:nvPicPr>
        <p:blipFill>
          <a:blip r:embed="rId3"/>
          <a:stretch>
            <a:fillRect/>
          </a:stretch>
        </p:blipFill>
        <p:spPr>
          <a:xfrm>
            <a:off x="7098962" y="2261378"/>
            <a:ext cx="3628011" cy="257843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B0B50-500A-6803-3F95-F46E454A42F2}"/>
              </a:ext>
            </a:extLst>
          </p:cNvPr>
          <p:cNvSpPr>
            <a:spLocks noGrp="1"/>
          </p:cNvSpPr>
          <p:nvPr>
            <p:ph type="title"/>
          </p:nvPr>
        </p:nvSpPr>
        <p:spPr/>
        <p:txBody>
          <a:bodyPr/>
          <a:lstStyle/>
          <a:p>
            <a:r>
              <a:rPr lang="en-US"/>
              <a:t>Potential Funding Streams</a:t>
            </a:r>
          </a:p>
        </p:txBody>
      </p:sp>
      <p:sp>
        <p:nvSpPr>
          <p:cNvPr id="3" name="Content Placeholder 2">
            <a:extLst>
              <a:ext uri="{FF2B5EF4-FFF2-40B4-BE49-F238E27FC236}">
                <a16:creationId xmlns:a16="http://schemas.microsoft.com/office/drawing/2014/main" id="{52F331E3-D299-A495-D2E4-7B5569410C41}"/>
              </a:ext>
            </a:extLst>
          </p:cNvPr>
          <p:cNvSpPr>
            <a:spLocks noGrp="1"/>
          </p:cNvSpPr>
          <p:nvPr>
            <p:ph idx="1"/>
          </p:nvPr>
        </p:nvSpPr>
        <p:spPr/>
        <p:txBody>
          <a:bodyPr>
            <a:normAutofit/>
          </a:bodyPr>
          <a:lstStyle/>
          <a:p>
            <a:r>
              <a:rPr lang="en-US"/>
              <a:t>Grants.gov (Federal health grant search):</a:t>
            </a:r>
          </a:p>
          <a:p>
            <a:pPr lvl="1"/>
            <a:r>
              <a:rPr lang="en-US">
                <a:hlinkClick r:id="rId3"/>
              </a:rPr>
              <a:t>https://www.grants.gov</a:t>
            </a:r>
            <a:r>
              <a:rPr lang="en-US"/>
              <a:t> </a:t>
            </a:r>
          </a:p>
          <a:p>
            <a:r>
              <a:rPr lang="en-US"/>
              <a:t>HRSA Grant Opportunities (includes immunization programs):</a:t>
            </a:r>
          </a:p>
          <a:p>
            <a:pPr lvl="1"/>
            <a:r>
              <a:rPr lang="en-US">
                <a:hlinkClick r:id="rId4"/>
              </a:rPr>
              <a:t>https://www.hrsa.gov/grants</a:t>
            </a:r>
            <a:r>
              <a:rPr lang="en-US"/>
              <a:t> </a:t>
            </a:r>
          </a:p>
          <a:p>
            <a:r>
              <a:rPr lang="en-US"/>
              <a:t>Immunize.org Funding Page (for vaccine programs):</a:t>
            </a:r>
          </a:p>
          <a:p>
            <a:pPr lvl="1"/>
            <a:r>
              <a:rPr lang="en-US">
                <a:hlinkClick r:id="rId5"/>
              </a:rPr>
              <a:t>https://www.immunize.org/partners/funding-resources.asp</a:t>
            </a:r>
            <a:r>
              <a:rPr lang="en-US"/>
              <a:t> </a:t>
            </a:r>
          </a:p>
          <a:p>
            <a:pPr marL="0" indent="0">
              <a:buNone/>
            </a:pPr>
            <a:endParaRPr lang="en-US"/>
          </a:p>
        </p:txBody>
      </p:sp>
    </p:spTree>
    <p:extLst>
      <p:ext uri="{BB962C8B-B14F-4D97-AF65-F5344CB8AC3E}">
        <p14:creationId xmlns:p14="http://schemas.microsoft.com/office/powerpoint/2010/main" val="1339626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Current Threats to Vaccine </a:t>
            </a:r>
            <a:r>
              <a:rPr lang="en-US"/>
              <a:t>Programming</a:t>
            </a:r>
            <a:endParaRPr/>
          </a:p>
        </p:txBody>
      </p:sp>
      <p:sp>
        <p:nvSpPr>
          <p:cNvPr id="3" name="Content Placeholder 2"/>
          <p:cNvSpPr>
            <a:spLocks noGrp="1"/>
          </p:cNvSpPr>
          <p:nvPr>
            <p:ph idx="1"/>
          </p:nvPr>
        </p:nvSpPr>
        <p:spPr/>
        <p:txBody>
          <a:bodyPr vert="horz" lIns="91440" tIns="45720" rIns="91440" bIns="45720" rtlCol="0" anchor="t">
            <a:normAutofit/>
          </a:bodyPr>
          <a:lstStyle/>
          <a:p>
            <a:r>
              <a:rPr dirty="0"/>
              <a:t>Funding Uncertainty</a:t>
            </a:r>
            <a:endParaRPr lang="en-US" dirty="0"/>
          </a:p>
          <a:p>
            <a:pPr lvl="1"/>
            <a:r>
              <a:rPr dirty="0"/>
              <a:t>Expiring pandemic-era support</a:t>
            </a:r>
            <a:endParaRPr lang="en-US" dirty="0"/>
          </a:p>
          <a:p>
            <a:pPr lvl="1"/>
            <a:r>
              <a:rPr lang="en-US" dirty="0"/>
              <a:t>Termination of government funding </a:t>
            </a:r>
            <a:endParaRPr dirty="0"/>
          </a:p>
          <a:p>
            <a:r>
              <a:rPr dirty="0"/>
              <a:t>Misinformation + Distrust</a:t>
            </a:r>
          </a:p>
          <a:p>
            <a:r>
              <a:rPr dirty="0"/>
              <a:t>Clinical Threats:</a:t>
            </a:r>
          </a:p>
          <a:p>
            <a:pPr lvl="1"/>
            <a:r>
              <a:rPr dirty="0"/>
              <a:t>Science outpacing public understanding</a:t>
            </a:r>
          </a:p>
          <a:p>
            <a:pPr lvl="1"/>
            <a:r>
              <a:rPr dirty="0"/>
              <a:t>New vaccines </a:t>
            </a:r>
            <a:r>
              <a:rPr lang="en-US" dirty="0"/>
              <a:t>are </a:t>
            </a:r>
            <a:r>
              <a:rPr dirty="0"/>
              <a:t>raising new concerns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dirty="0"/>
              <a:t>Overcoming </a:t>
            </a:r>
            <a:r>
              <a:rPr lang="en-US" dirty="0"/>
              <a:t>These Threats</a:t>
            </a:r>
            <a:r>
              <a:rPr dirty="0"/>
              <a:t> Together</a:t>
            </a:r>
          </a:p>
        </p:txBody>
      </p:sp>
      <p:graphicFrame>
        <p:nvGraphicFramePr>
          <p:cNvPr id="5" name="Content Placeholder 2">
            <a:extLst>
              <a:ext uri="{FF2B5EF4-FFF2-40B4-BE49-F238E27FC236}">
                <a16:creationId xmlns:a16="http://schemas.microsoft.com/office/drawing/2014/main" id="{61F54F7B-F021-BE82-9FDD-0E0A89A95C5B}"/>
              </a:ext>
            </a:extLst>
          </p:cNvPr>
          <p:cNvGraphicFramePr>
            <a:graphicFrameLocks noGrp="1"/>
          </p:cNvGraphicFramePr>
          <p:nvPr>
            <p:ph idx="1"/>
            <p:extLst>
              <p:ext uri="{D42A27DB-BD31-4B8C-83A1-F6EECF244321}">
                <p14:modId xmlns:p14="http://schemas.microsoft.com/office/powerpoint/2010/main" val="474911896"/>
              </p:ext>
            </p:extLst>
          </p:nvPr>
        </p:nvGraphicFramePr>
        <p:xfrm>
          <a:off x="838200" y="184014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603EC-848A-E4A1-CF85-589F25662ECE}"/>
              </a:ext>
            </a:extLst>
          </p:cNvPr>
          <p:cNvSpPr>
            <a:spLocks noGrp="1"/>
          </p:cNvSpPr>
          <p:nvPr>
            <p:ph type="title"/>
          </p:nvPr>
        </p:nvSpPr>
        <p:spPr/>
        <p:txBody>
          <a:bodyPr/>
          <a:lstStyle/>
          <a:p>
            <a:r>
              <a:rPr lang="en-US" dirty="0"/>
              <a:t>Partner Assessment and Mapping</a:t>
            </a:r>
          </a:p>
        </p:txBody>
      </p:sp>
      <p:sp>
        <p:nvSpPr>
          <p:cNvPr id="3" name="Content Placeholder 2">
            <a:extLst>
              <a:ext uri="{FF2B5EF4-FFF2-40B4-BE49-F238E27FC236}">
                <a16:creationId xmlns:a16="http://schemas.microsoft.com/office/drawing/2014/main" id="{05DDC0B7-04AC-47B5-C2C5-B498BA50D3D1}"/>
              </a:ext>
            </a:extLst>
          </p:cNvPr>
          <p:cNvSpPr>
            <a:spLocks noGrp="1"/>
          </p:cNvSpPr>
          <p:nvPr>
            <p:ph idx="1"/>
          </p:nvPr>
        </p:nvSpPr>
        <p:spPr/>
        <p:txBody>
          <a:bodyPr>
            <a:normAutofit/>
          </a:bodyPr>
          <a:lstStyle/>
          <a:p>
            <a:pPr marL="0" indent="0">
              <a:buNone/>
            </a:pPr>
            <a:r>
              <a:rPr lang="en-US" b="1" dirty="0">
                <a:hlinkClick r:id="rId3"/>
              </a:rPr>
              <a:t>Partnership Assessment Tool for Health (PATH) (PDF):</a:t>
            </a:r>
            <a:endParaRPr lang="en-US" b="1" dirty="0"/>
          </a:p>
          <a:p>
            <a:r>
              <a:rPr lang="en-US" b="1" i="1" dirty="0"/>
              <a:t>Purpose: </a:t>
            </a:r>
            <a:r>
              <a:rPr lang="en-US" dirty="0"/>
              <a:t>Helps assess and improve the quality of collaborative efforts </a:t>
            </a:r>
          </a:p>
          <a:p>
            <a:pPr marL="0" indent="0">
              <a:buNone/>
            </a:pPr>
            <a:endParaRPr lang="en-US" dirty="0"/>
          </a:p>
          <a:p>
            <a:pPr marL="0" indent="0">
              <a:buNone/>
            </a:pPr>
            <a:r>
              <a:rPr lang="en-US" b="1" dirty="0">
                <a:hlinkClick r:id="rId4"/>
              </a:rPr>
              <a:t>The Partner Tool by Visible Network Labs (interactive mapping):</a:t>
            </a:r>
            <a:endParaRPr lang="en-US" b="1" dirty="0"/>
          </a:p>
          <a:p>
            <a:r>
              <a:rPr lang="en-US" b="1" i="1" dirty="0"/>
              <a:t>Purpose: </a:t>
            </a:r>
            <a:r>
              <a:rPr lang="en-US" dirty="0"/>
              <a:t>Creates a visual map of interactions with partners, helpful when you have multiple partners </a:t>
            </a:r>
          </a:p>
          <a:p>
            <a:endParaRPr lang="en-US" dirty="0"/>
          </a:p>
        </p:txBody>
      </p:sp>
    </p:spTree>
    <p:extLst>
      <p:ext uri="{BB962C8B-B14F-4D97-AF65-F5344CB8AC3E}">
        <p14:creationId xmlns:p14="http://schemas.microsoft.com/office/powerpoint/2010/main" val="135295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D15AD-12E6-7884-C085-7298DD76AE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952C5A-B9C9-3425-124F-0BC37F51877F}"/>
              </a:ext>
            </a:extLst>
          </p:cNvPr>
          <p:cNvSpPr>
            <a:spLocks noGrp="1"/>
          </p:cNvSpPr>
          <p:nvPr>
            <p:ph type="title"/>
          </p:nvPr>
        </p:nvSpPr>
        <p:spPr/>
        <p:txBody>
          <a:bodyPr/>
          <a:lstStyle/>
          <a:p>
            <a:r>
              <a:rPr lang="en-US" dirty="0"/>
              <a:t>Resources for Partnerships</a:t>
            </a:r>
          </a:p>
        </p:txBody>
      </p:sp>
      <p:sp>
        <p:nvSpPr>
          <p:cNvPr id="3" name="Content Placeholder 2">
            <a:extLst>
              <a:ext uri="{FF2B5EF4-FFF2-40B4-BE49-F238E27FC236}">
                <a16:creationId xmlns:a16="http://schemas.microsoft.com/office/drawing/2014/main" id="{771ECE76-A91B-4599-CC72-01248F3ABD38}"/>
              </a:ext>
            </a:extLst>
          </p:cNvPr>
          <p:cNvSpPr>
            <a:spLocks noGrp="1"/>
          </p:cNvSpPr>
          <p:nvPr>
            <p:ph idx="1"/>
          </p:nvPr>
        </p:nvSpPr>
        <p:spPr/>
        <p:txBody>
          <a:bodyPr>
            <a:normAutofit/>
          </a:bodyPr>
          <a:lstStyle/>
          <a:p>
            <a:pPr marL="0" indent="0">
              <a:buNone/>
            </a:pPr>
            <a:r>
              <a:rPr lang="en-US" b="1" dirty="0">
                <a:hlinkClick r:id="rId3"/>
              </a:rPr>
              <a:t>Community Tool Box – University of Kansas: </a:t>
            </a:r>
            <a:endParaRPr lang="en-US" b="1" dirty="0"/>
          </a:p>
          <a:p>
            <a:r>
              <a:rPr lang="en-US" b="1" i="1" dirty="0"/>
              <a:t>Purpose: </a:t>
            </a:r>
            <a:r>
              <a:rPr lang="en-US" dirty="0"/>
              <a:t>Provides education resources on partnership building, coalition development, communication strategies, and leadership. </a:t>
            </a:r>
          </a:p>
          <a:p>
            <a:pPr marL="0" indent="0">
              <a:buNone/>
            </a:pPr>
            <a:endParaRPr lang="en-US" dirty="0"/>
          </a:p>
          <a:p>
            <a:pPr marL="0" indent="0">
              <a:buNone/>
            </a:pPr>
            <a:r>
              <a:rPr lang="en-US" b="1" dirty="0">
                <a:hlinkClick r:id="rId4"/>
              </a:rPr>
              <a:t>CDC Partnership Agreement Template</a:t>
            </a:r>
            <a:endParaRPr lang="en-US" b="1" dirty="0"/>
          </a:p>
          <a:p>
            <a:r>
              <a:rPr lang="en-US" b="1" i="1" dirty="0"/>
              <a:t>Purpose: </a:t>
            </a:r>
            <a:r>
              <a:rPr lang="en-US" dirty="0"/>
              <a:t>Provides a sample MOU template to outline shared goals, roles, and expectations. </a:t>
            </a:r>
          </a:p>
          <a:p>
            <a:endParaRPr lang="en-US" dirty="0"/>
          </a:p>
        </p:txBody>
      </p:sp>
    </p:spTree>
    <p:extLst>
      <p:ext uri="{BB962C8B-B14F-4D97-AF65-F5344CB8AC3E}">
        <p14:creationId xmlns:p14="http://schemas.microsoft.com/office/powerpoint/2010/main" val="2177884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CBDC5-7DC1-BC8E-6522-05EFEF43BD87}"/>
              </a:ext>
            </a:extLst>
          </p:cNvPr>
          <p:cNvSpPr>
            <a:spLocks noGrp="1"/>
          </p:cNvSpPr>
          <p:nvPr>
            <p:ph type="title"/>
          </p:nvPr>
        </p:nvSpPr>
        <p:spPr/>
        <p:txBody>
          <a:bodyPr/>
          <a:lstStyle/>
          <a:p>
            <a:r>
              <a:rPr lang="en-US"/>
              <a:t>Objectives</a:t>
            </a:r>
          </a:p>
        </p:txBody>
      </p:sp>
      <p:sp>
        <p:nvSpPr>
          <p:cNvPr id="3" name="Content Placeholder 2">
            <a:extLst>
              <a:ext uri="{FF2B5EF4-FFF2-40B4-BE49-F238E27FC236}">
                <a16:creationId xmlns:a16="http://schemas.microsoft.com/office/drawing/2014/main" id="{99A98A1A-F753-EDD7-529A-122BAB8F77BD}"/>
              </a:ext>
            </a:extLst>
          </p:cNvPr>
          <p:cNvSpPr>
            <a:spLocks noGrp="1"/>
          </p:cNvSpPr>
          <p:nvPr>
            <p:ph idx="1"/>
          </p:nvPr>
        </p:nvSpPr>
        <p:spPr>
          <a:xfrm>
            <a:off x="838200" y="1906689"/>
            <a:ext cx="10515600" cy="4351338"/>
          </a:xfrm>
        </p:spPr>
        <p:txBody>
          <a:bodyPr vert="horz" lIns="91440" tIns="45720" rIns="91440" bIns="45720" rtlCol="0" anchor="t">
            <a:normAutofit/>
          </a:bodyPr>
          <a:lstStyle/>
          <a:p>
            <a:r>
              <a:rPr lang="en-US"/>
              <a:t>To identify key elements of partnerships and leverage tools to build capacity for long-term partnerships to promote immunization across Pennsylvania. </a:t>
            </a:r>
          </a:p>
          <a:p>
            <a:r>
              <a:rPr lang="en-US"/>
              <a:t>To understand funding options that can support long-term partnerships for your work. </a:t>
            </a:r>
          </a:p>
          <a:p>
            <a:r>
              <a:rPr lang="en-US"/>
              <a:t>To be aware of current challenges to sustaining your vaccine programs.</a:t>
            </a:r>
          </a:p>
        </p:txBody>
      </p:sp>
    </p:spTree>
    <p:extLst>
      <p:ext uri="{BB962C8B-B14F-4D97-AF65-F5344CB8AC3E}">
        <p14:creationId xmlns:p14="http://schemas.microsoft.com/office/powerpoint/2010/main" val="1131267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a:t>Summary</a:t>
            </a:r>
            <a:endParaRPr/>
          </a:p>
        </p:txBody>
      </p:sp>
      <p:sp>
        <p:nvSpPr>
          <p:cNvPr id="3" name="Content Placeholder 2"/>
          <p:cNvSpPr>
            <a:spLocks noGrp="1"/>
          </p:cNvSpPr>
          <p:nvPr>
            <p:ph sz="half" idx="1"/>
          </p:nvPr>
        </p:nvSpPr>
        <p:spPr>
          <a:xfrm>
            <a:off x="838200" y="1825625"/>
            <a:ext cx="5181600" cy="4351338"/>
          </a:xfrm>
        </p:spPr>
        <p:txBody>
          <a:bodyPr>
            <a:normAutofit/>
          </a:bodyPr>
          <a:lstStyle/>
          <a:p>
            <a:r>
              <a:rPr lang="en-US" sz="2400" dirty="0"/>
              <a:t>Explore the different types of partners. </a:t>
            </a:r>
          </a:p>
          <a:p>
            <a:r>
              <a:rPr lang="en-US" sz="2400" dirty="0"/>
              <a:t>Leverage your skills and expertise to solidify your organization as an asset in partnerships. </a:t>
            </a:r>
          </a:p>
          <a:p>
            <a:r>
              <a:rPr lang="en-US" sz="2400" dirty="0"/>
              <a:t>Utilize existing tools and resources to build long-term partnerships. </a:t>
            </a:r>
          </a:p>
          <a:p>
            <a:r>
              <a:rPr lang="en-US" sz="2400" dirty="0"/>
              <a:t>Seek shared wins and overcome challenges together - We are stronger together!</a:t>
            </a:r>
          </a:p>
          <a:p>
            <a:endParaRPr lang="en-US" sz="2400" dirty="0"/>
          </a:p>
        </p:txBody>
      </p:sp>
      <p:pic>
        <p:nvPicPr>
          <p:cNvPr id="1026" name="Picture 2" descr="Power Through Partnership: How Women Lead Better Together - International  Leadership Association">
            <a:extLst>
              <a:ext uri="{FF2B5EF4-FFF2-40B4-BE49-F238E27FC236}">
                <a16:creationId xmlns:a16="http://schemas.microsoft.com/office/drawing/2014/main" id="{828AF284-6E8D-6691-F6BC-0082D46C46B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72200" y="2058194"/>
            <a:ext cx="5181600" cy="388620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outdoor, blue, day&#10;&#10;Description automatically generated">
            <a:extLst>
              <a:ext uri="{FF2B5EF4-FFF2-40B4-BE49-F238E27FC236}">
                <a16:creationId xmlns:a16="http://schemas.microsoft.com/office/drawing/2014/main" id="{A54F940D-B32D-C7B0-4D93-4BE90C797A29}"/>
              </a:ext>
            </a:extLst>
          </p:cNvPr>
          <p:cNvPicPr>
            <a:picLocks noChangeAspect="1"/>
          </p:cNvPicPr>
          <p:nvPr/>
        </p:nvPicPr>
        <p:blipFill>
          <a:blip r:embed="rId3"/>
          <a:stretch>
            <a:fillRect/>
          </a:stretch>
        </p:blipFill>
        <p:spPr>
          <a:xfrm>
            <a:off x="-1" y="-698640"/>
            <a:ext cx="12185650" cy="6861574"/>
          </a:xfrm>
          <a:prstGeom prst="rect">
            <a:avLst/>
          </a:prstGeom>
        </p:spPr>
      </p:pic>
      <p:sp>
        <p:nvSpPr>
          <p:cNvPr id="2" name="Title 1"/>
          <p:cNvSpPr>
            <a:spLocks noGrp="1"/>
          </p:cNvSpPr>
          <p:nvPr>
            <p:ph type="ctrTitle"/>
          </p:nvPr>
        </p:nvSpPr>
        <p:spPr>
          <a:xfrm>
            <a:off x="1524000" y="1122363"/>
            <a:ext cx="9144000" cy="2387600"/>
          </a:xfrm>
        </p:spPr>
        <p:txBody>
          <a:bodyPr anchor="b">
            <a:normAutofit/>
          </a:bodyPr>
          <a:lstStyle/>
          <a:p>
            <a:r>
              <a:rPr>
                <a:solidFill>
                  <a:schemeClr val="bg1"/>
                </a:solidFill>
              </a:rPr>
              <a:t>Q</a:t>
            </a:r>
            <a:r>
              <a:rPr lang="en-US">
                <a:solidFill>
                  <a:schemeClr val="bg1"/>
                </a:solidFill>
              </a:rPr>
              <a:t>uestions? </a:t>
            </a:r>
            <a:endParaRPr>
              <a:solidFill>
                <a:schemeClr val="bg1"/>
              </a:solidFill>
            </a:endParaRPr>
          </a:p>
        </p:txBody>
      </p:sp>
      <p:sp>
        <p:nvSpPr>
          <p:cNvPr id="6" name="Subtitle 5">
            <a:extLst>
              <a:ext uri="{FF2B5EF4-FFF2-40B4-BE49-F238E27FC236}">
                <a16:creationId xmlns:a16="http://schemas.microsoft.com/office/drawing/2014/main" id="{3C58A78E-2D76-C2E2-2865-442F61FAD2E0}"/>
              </a:ext>
            </a:extLst>
          </p:cNvPr>
          <p:cNvSpPr>
            <a:spLocks noGrp="1"/>
          </p:cNvSpPr>
          <p:nvPr>
            <p:ph type="subTitle"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167AE6-D050-7883-DA37-4E9997405859}"/>
              </a:ext>
            </a:extLst>
          </p:cNvPr>
          <p:cNvSpPr/>
          <p:nvPr>
            <p:custDataLst>
              <p:tags r:id="rId2"/>
            </p:custDataLst>
          </p:nvPr>
        </p:nvSpPr>
        <p:spPr>
          <a:xfrm>
            <a:off x="444693" y="1742703"/>
            <a:ext cx="2371696" cy="2371696"/>
          </a:xfrm>
          <a:prstGeom prst="rect">
            <a:avLst/>
          </a:prstGeom>
          <a:blipFill>
            <a:blip r:embed="rId5">
              <a:extLst>
                <a:ext uri="{96DAC541-7B7A-43D3-8B79-37D633B846F1}">
                  <asvg:svgBlip xmlns:asvg="http://schemas.microsoft.com/office/drawing/2016/SVG/main" r:embed="rId6"/>
                </a:ext>
              </a:extLst>
            </a:blip>
            <a:stretch>
              <a:fillRect/>
            </a:stretch>
          </a:bli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93F5403-3213-E150-3CD5-30D9E8A2BB90}"/>
              </a:ext>
            </a:extLst>
          </p:cNvPr>
          <p:cNvSpPr/>
          <p:nvPr>
            <p:custDataLst>
              <p:tags r:id="rId3"/>
            </p:custDataLst>
          </p:nvPr>
        </p:nvSpPr>
        <p:spPr>
          <a:xfrm>
            <a:off x="3112851" y="1000897"/>
            <a:ext cx="8486226" cy="3855308"/>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a:solidFill>
                  <a:srgbClr val="000000"/>
                </a:solidFill>
              </a:rPr>
              <a:t>Which of the following best describes your organization?</a:t>
            </a:r>
          </a:p>
        </p:txBody>
      </p:sp>
      <p:sp>
        <p:nvSpPr>
          <p:cNvPr id="4" name="Rectangle 3">
            <a:extLst>
              <a:ext uri="{FF2B5EF4-FFF2-40B4-BE49-F238E27FC236}">
                <a16:creationId xmlns:a16="http://schemas.microsoft.com/office/drawing/2014/main" id="{49E2C7F0-7C80-2A59-3394-87E19353C78F}"/>
              </a:ext>
            </a:extLst>
          </p:cNvPr>
          <p:cNvSpPr/>
          <p:nvPr/>
        </p:nvSpPr>
        <p:spPr>
          <a:xfrm>
            <a:off x="0" y="5820032"/>
            <a:ext cx="12192001" cy="1037968"/>
          </a:xfrm>
          <a:prstGeom prst="rect">
            <a:avLst/>
          </a:prstGeom>
          <a:solidFill>
            <a:srgbClr val="19803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741155" tIns="259404" rIns="1852888" bIns="203818" rtlCol="0" anchor="ctr">
            <a:normAutofit fontScale="92500"/>
          </a:bodyPr>
          <a:lstStyle/>
          <a:p>
            <a:r>
              <a:rPr lang="en-US" sz="2600">
                <a:solidFill>
                  <a:srgbClr val="FFFFFF"/>
                </a:solidFill>
              </a:rPr>
              <a:t>The </a:t>
            </a:r>
            <a:r>
              <a:rPr lang="en-US" sz="2600">
                <a:solidFill>
                  <a:srgbClr val="FFFFFF"/>
                </a:solidFill>
                <a:hlinkClick r:id="rId7">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p>
        </p:txBody>
      </p:sp>
      <p:pic>
        <p:nvPicPr>
          <p:cNvPr id="6" name="Graphic 5">
            <a:extLst>
              <a:ext uri="{FF2B5EF4-FFF2-40B4-BE49-F238E27FC236}">
                <a16:creationId xmlns:a16="http://schemas.microsoft.com/office/drawing/2014/main" id="{E04303F0-7082-F1E3-0F8C-5336DF2B6C3E}"/>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96462" y="6190785"/>
            <a:ext cx="296462" cy="296462"/>
          </a:xfrm>
          <a:prstGeom prst="rect">
            <a:avLst/>
          </a:prstGeom>
        </p:spPr>
      </p:pic>
      <p:sp>
        <p:nvSpPr>
          <p:cNvPr id="7" name="Trapezoid 6">
            <a:extLst>
              <a:ext uri="{FF2B5EF4-FFF2-40B4-BE49-F238E27FC236}">
                <a16:creationId xmlns:a16="http://schemas.microsoft.com/office/drawing/2014/main" id="{F61F2EDA-A305-4DC7-17AD-C8C1B3E9F1FE}"/>
              </a:ext>
            </a:extLst>
          </p:cNvPr>
          <p:cNvSpPr/>
          <p:nvPr/>
        </p:nvSpPr>
        <p:spPr>
          <a:xfrm rot="2700000">
            <a:off x="9620371" y="514924"/>
            <a:ext cx="3335198" cy="778213"/>
          </a:xfrm>
          <a:prstGeom prst="trapezoid">
            <a:avLst>
              <a:gd name="adj" fmla="val 100000"/>
            </a:avLst>
          </a:prstGeom>
          <a:solidFill>
            <a:srgbClr val="EDFAF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US" sz="2600" b="1">
                <a:solidFill>
                  <a:srgbClr val="198038"/>
                </a:solidFill>
              </a:rPr>
              <a:t>Do not edit
</a:t>
            </a:r>
            <a:r>
              <a:rPr lang="en-US"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en-US" sz="2200">
              <a:solidFill>
                <a:srgbClr val="198038"/>
              </a:solidFill>
            </a:endParaRPr>
          </a:p>
        </p:txBody>
      </p:sp>
      <p:pic>
        <p:nvPicPr>
          <p:cNvPr id="9" name="Graphic 8">
            <a:extLst>
              <a:ext uri="{FF2B5EF4-FFF2-40B4-BE49-F238E27FC236}">
                <a16:creationId xmlns:a16="http://schemas.microsoft.com/office/drawing/2014/main" id="{FB33131D-F6E9-B9EB-4494-F2DA9ACEC881}"/>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2438104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19D4F6-338D-8BCA-437F-66AE2C2443D6}"/>
              </a:ext>
            </a:extLst>
          </p:cNvPr>
          <p:cNvSpPr/>
          <p:nvPr>
            <p:custDataLst>
              <p:tags r:id="rId2"/>
            </p:custDataLst>
          </p:nvPr>
        </p:nvSpPr>
        <p:spPr>
          <a:xfrm>
            <a:off x="444693" y="1742703"/>
            <a:ext cx="2371696" cy="2371696"/>
          </a:xfrm>
          <a:prstGeom prst="rect">
            <a:avLst/>
          </a:prstGeom>
          <a:blipFill>
            <a:blip r:embed="rId5">
              <a:extLst>
                <a:ext uri="{96DAC541-7B7A-43D3-8B79-37D633B846F1}">
                  <asvg:svgBlip xmlns:asvg="http://schemas.microsoft.com/office/drawing/2016/SVG/main" r:embed="rId6"/>
                </a:ext>
              </a:extLst>
            </a:blip>
            <a:stretch>
              <a:fillRect/>
            </a:stretch>
          </a:bli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DC88507-D5CC-193F-56A3-13697A2560BE}"/>
              </a:ext>
            </a:extLst>
          </p:cNvPr>
          <p:cNvSpPr/>
          <p:nvPr>
            <p:custDataLst>
              <p:tags r:id="rId3"/>
            </p:custDataLst>
          </p:nvPr>
        </p:nvSpPr>
        <p:spPr>
          <a:xfrm>
            <a:off x="3112851" y="1000897"/>
            <a:ext cx="8486226" cy="3855308"/>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a:solidFill>
                  <a:srgbClr val="000000"/>
                </a:solidFill>
              </a:rPr>
              <a:t>What experience do you have with collaborative partnerships? </a:t>
            </a:r>
          </a:p>
        </p:txBody>
      </p:sp>
      <p:sp>
        <p:nvSpPr>
          <p:cNvPr id="4" name="Rectangle 3">
            <a:extLst>
              <a:ext uri="{FF2B5EF4-FFF2-40B4-BE49-F238E27FC236}">
                <a16:creationId xmlns:a16="http://schemas.microsoft.com/office/drawing/2014/main" id="{50C74E8D-135C-1370-12E3-447C91BAE6EE}"/>
              </a:ext>
            </a:extLst>
          </p:cNvPr>
          <p:cNvSpPr/>
          <p:nvPr/>
        </p:nvSpPr>
        <p:spPr>
          <a:xfrm>
            <a:off x="0" y="5820032"/>
            <a:ext cx="12192001" cy="1037968"/>
          </a:xfrm>
          <a:prstGeom prst="rect">
            <a:avLst/>
          </a:prstGeom>
          <a:solidFill>
            <a:srgbClr val="19803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741155" tIns="259404" rIns="1852888" bIns="203818" rtlCol="0" anchor="ctr">
            <a:normAutofit fontScale="92500"/>
          </a:bodyPr>
          <a:lstStyle/>
          <a:p>
            <a:r>
              <a:rPr lang="en-US" sz="2600">
                <a:solidFill>
                  <a:srgbClr val="FFFFFF"/>
                </a:solidFill>
              </a:rPr>
              <a:t>The </a:t>
            </a:r>
            <a:r>
              <a:rPr lang="en-US" sz="2600">
                <a:solidFill>
                  <a:srgbClr val="FFFFFF"/>
                </a:solidFill>
                <a:hlinkClick r:id="rId7">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p>
        </p:txBody>
      </p:sp>
      <p:pic>
        <p:nvPicPr>
          <p:cNvPr id="6" name="Graphic 5">
            <a:extLst>
              <a:ext uri="{FF2B5EF4-FFF2-40B4-BE49-F238E27FC236}">
                <a16:creationId xmlns:a16="http://schemas.microsoft.com/office/drawing/2014/main" id="{1722BEDD-1479-8E75-A189-E79530969B5C}"/>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96462" y="6190785"/>
            <a:ext cx="296462" cy="296462"/>
          </a:xfrm>
          <a:prstGeom prst="rect">
            <a:avLst/>
          </a:prstGeom>
        </p:spPr>
      </p:pic>
      <p:sp>
        <p:nvSpPr>
          <p:cNvPr id="7" name="Trapezoid 6">
            <a:extLst>
              <a:ext uri="{FF2B5EF4-FFF2-40B4-BE49-F238E27FC236}">
                <a16:creationId xmlns:a16="http://schemas.microsoft.com/office/drawing/2014/main" id="{ED9F4AF9-26ED-7DC4-8723-0EC5BA63C0ED}"/>
              </a:ext>
            </a:extLst>
          </p:cNvPr>
          <p:cNvSpPr/>
          <p:nvPr/>
        </p:nvSpPr>
        <p:spPr>
          <a:xfrm rot="2700000">
            <a:off x="9620371" y="514924"/>
            <a:ext cx="3335198" cy="778213"/>
          </a:xfrm>
          <a:prstGeom prst="trapezoid">
            <a:avLst>
              <a:gd name="adj" fmla="val 100000"/>
            </a:avLst>
          </a:prstGeom>
          <a:solidFill>
            <a:srgbClr val="EDFAF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US" sz="2600" b="1">
                <a:solidFill>
                  <a:srgbClr val="198038"/>
                </a:solidFill>
              </a:rPr>
              <a:t>Do not edit
</a:t>
            </a:r>
            <a:r>
              <a:rPr lang="en-US"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en-US" sz="2200">
              <a:solidFill>
                <a:srgbClr val="198038"/>
              </a:solidFill>
            </a:endParaRPr>
          </a:p>
        </p:txBody>
      </p:sp>
      <p:pic>
        <p:nvPicPr>
          <p:cNvPr id="9" name="Graphic 8">
            <a:extLst>
              <a:ext uri="{FF2B5EF4-FFF2-40B4-BE49-F238E27FC236}">
                <a16:creationId xmlns:a16="http://schemas.microsoft.com/office/drawing/2014/main" id="{46BEEF0C-E28D-A816-A7FA-9114308638EC}"/>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339901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a:t>Partnerships Matter for Growth and Sustainability</a:t>
            </a:r>
          </a:p>
        </p:txBody>
      </p:sp>
      <p:sp>
        <p:nvSpPr>
          <p:cNvPr id="3" name="Content Placeholder 2"/>
          <p:cNvSpPr>
            <a:spLocks noGrp="1"/>
          </p:cNvSpPr>
          <p:nvPr>
            <p:ph sz="half" idx="1"/>
          </p:nvPr>
        </p:nvSpPr>
        <p:spPr>
          <a:xfrm>
            <a:off x="838200" y="1825625"/>
            <a:ext cx="5181600" cy="4351338"/>
          </a:xfrm>
        </p:spPr>
        <p:txBody>
          <a:bodyPr vert="horz" lIns="91440" tIns="45720" rIns="91440" bIns="45720" rtlCol="0" anchor="t">
            <a:normAutofit/>
          </a:bodyPr>
          <a:lstStyle/>
          <a:p>
            <a:pPr marL="514350" indent="-514350">
              <a:buAutoNum type="arabicPeriod"/>
            </a:pPr>
            <a:r>
              <a:rPr lang="en-US"/>
              <a:t>Increase your impact by broadening reach </a:t>
            </a:r>
          </a:p>
          <a:p>
            <a:pPr marL="514350" indent="-514350">
              <a:buAutoNum type="arabicPeriod"/>
            </a:pPr>
            <a:r>
              <a:rPr lang="en-US"/>
              <a:t>Enable resource sharing and access to expertise to empower efficiency and innovation </a:t>
            </a:r>
          </a:p>
          <a:p>
            <a:pPr marL="514350" indent="-514350">
              <a:buAutoNum type="arabicPeriod"/>
            </a:pPr>
            <a:r>
              <a:rPr lang="en-US"/>
              <a:t>Provide diverse perspectives to help address complex challenges</a:t>
            </a:r>
          </a:p>
        </p:txBody>
      </p:sp>
      <p:pic>
        <p:nvPicPr>
          <p:cNvPr id="4098" name="Picture 2" descr="stronger together,">
            <a:extLst>
              <a:ext uri="{FF2B5EF4-FFF2-40B4-BE49-F238E27FC236}">
                <a16:creationId xmlns:a16="http://schemas.microsoft.com/office/drawing/2014/main" id="{39D9C890-E786-45E1-8BEC-8B5D6058CCD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72200" y="2234839"/>
            <a:ext cx="5181600" cy="35329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t>Types of Partners</a:t>
            </a:r>
          </a:p>
        </p:txBody>
      </p:sp>
      <p:graphicFrame>
        <p:nvGraphicFramePr>
          <p:cNvPr id="5" name="Content Placeholder 2">
            <a:extLst>
              <a:ext uri="{FF2B5EF4-FFF2-40B4-BE49-F238E27FC236}">
                <a16:creationId xmlns:a16="http://schemas.microsoft.com/office/drawing/2014/main" id="{4A8A90AE-F29C-E73D-C153-60EF2133732E}"/>
              </a:ext>
            </a:extLst>
          </p:cNvPr>
          <p:cNvGraphicFramePr>
            <a:graphicFrameLocks noGrp="1"/>
          </p:cNvGraphicFramePr>
          <p:nvPr>
            <p:ph idx="1"/>
            <p:extLst>
              <p:ext uri="{D42A27DB-BD31-4B8C-83A1-F6EECF244321}">
                <p14:modId xmlns:p14="http://schemas.microsoft.com/office/powerpoint/2010/main" val="213683083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t>Building Strong Partnerships</a:t>
            </a:r>
          </a:p>
        </p:txBody>
      </p:sp>
      <p:graphicFrame>
        <p:nvGraphicFramePr>
          <p:cNvPr id="5" name="Content Placeholder 2">
            <a:extLst>
              <a:ext uri="{FF2B5EF4-FFF2-40B4-BE49-F238E27FC236}">
                <a16:creationId xmlns:a16="http://schemas.microsoft.com/office/drawing/2014/main" id="{D34DDEDB-0F57-FB82-C979-ED5B966D5E7A}"/>
              </a:ext>
            </a:extLst>
          </p:cNvPr>
          <p:cNvGraphicFramePr>
            <a:graphicFrameLocks noGrp="1"/>
          </p:cNvGraphicFramePr>
          <p:nvPr>
            <p:ph idx="1"/>
            <p:extLst>
              <p:ext uri="{D42A27DB-BD31-4B8C-83A1-F6EECF244321}">
                <p14:modId xmlns:p14="http://schemas.microsoft.com/office/powerpoint/2010/main" val="256959320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t>Traits of Effective Partnerships</a:t>
            </a:r>
          </a:p>
        </p:txBody>
      </p:sp>
      <p:pic>
        <p:nvPicPr>
          <p:cNvPr id="5124" name="Picture 4" descr="Partnership hi-res stock photography and images - Alamy">
            <a:extLst>
              <a:ext uri="{FF2B5EF4-FFF2-40B4-BE49-F238E27FC236}">
                <a16:creationId xmlns:a16="http://schemas.microsoft.com/office/drawing/2014/main" id="{9B826C3D-DC13-FE3C-FF7A-93230B6019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983"/>
          <a:stretch/>
        </p:blipFill>
        <p:spPr bwMode="auto">
          <a:xfrm>
            <a:off x="838200" y="1690688"/>
            <a:ext cx="5181600" cy="3937973"/>
          </a:xfrm>
          <a:prstGeom prst="rect">
            <a:avLst/>
          </a:prstGeom>
          <a:solidFill>
            <a:srgbClr val="FFFFFF"/>
          </a:solidFill>
        </p:spPr>
      </p:pic>
      <p:sp>
        <p:nvSpPr>
          <p:cNvPr id="3" name="Content Placeholder 2"/>
          <p:cNvSpPr>
            <a:spLocks noGrp="1"/>
          </p:cNvSpPr>
          <p:nvPr>
            <p:ph sz="half" idx="2"/>
          </p:nvPr>
        </p:nvSpPr>
        <p:spPr>
          <a:xfrm>
            <a:off x="6172200" y="1825625"/>
            <a:ext cx="5181600" cy="4351338"/>
          </a:xfrm>
        </p:spPr>
        <p:txBody>
          <a:bodyPr>
            <a:normAutofit/>
          </a:bodyPr>
          <a:lstStyle/>
          <a:p>
            <a:r>
              <a:rPr lang="en-US"/>
              <a:t>Bi-directional </a:t>
            </a:r>
            <a:r>
              <a:t>communication</a:t>
            </a:r>
          </a:p>
          <a:p>
            <a:r>
              <a:rPr lang="en-US"/>
              <a:t>Clear roles and responsibilities </a:t>
            </a:r>
            <a:endParaRPr/>
          </a:p>
          <a:p>
            <a:r>
              <a:t>Regular engagement</a:t>
            </a:r>
          </a:p>
          <a:p>
            <a:r>
              <a:rPr lang="en-US"/>
              <a:t>Proactive and solutions-focused</a:t>
            </a:r>
          </a:p>
          <a:p>
            <a:r>
              <a:rPr lang="en-US"/>
              <a:t>Evaluate work and strive to improve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5E06C-DC7D-5525-538F-21BBCE5F3EA1}"/>
              </a:ext>
            </a:extLst>
          </p:cNvPr>
          <p:cNvSpPr>
            <a:spLocks noGrp="1"/>
          </p:cNvSpPr>
          <p:nvPr>
            <p:ph type="title"/>
          </p:nvPr>
        </p:nvSpPr>
        <p:spPr>
          <a:xfrm>
            <a:off x="838200" y="365125"/>
            <a:ext cx="10515600" cy="1325563"/>
          </a:xfrm>
        </p:spPr>
        <p:txBody>
          <a:bodyPr anchor="ctr">
            <a:normAutofit/>
          </a:bodyPr>
          <a:lstStyle/>
          <a:p>
            <a:r>
              <a:rPr lang="en-US" dirty="0"/>
              <a:t>Steps for Developing Partnerships</a:t>
            </a:r>
          </a:p>
        </p:txBody>
      </p:sp>
      <p:graphicFrame>
        <p:nvGraphicFramePr>
          <p:cNvPr id="5" name="Content Placeholder 4">
            <a:extLst>
              <a:ext uri="{FF2B5EF4-FFF2-40B4-BE49-F238E27FC236}">
                <a16:creationId xmlns:a16="http://schemas.microsoft.com/office/drawing/2014/main" id="{BFB88079-ECEC-009D-FF41-BB5227E2E266}"/>
              </a:ext>
            </a:extLst>
          </p:cNvPr>
          <p:cNvGraphicFramePr>
            <a:graphicFrameLocks noGrp="1"/>
          </p:cNvGraphicFramePr>
          <p:nvPr>
            <p:ph idx="1"/>
            <p:extLst>
              <p:ext uri="{D42A27DB-BD31-4B8C-83A1-F6EECF244321}">
                <p14:modId xmlns:p14="http://schemas.microsoft.com/office/powerpoint/2010/main" val="102763748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14586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17.0.6602"/>
  <p:tag name="SLIDO_PRESENTATION_ID" val="264a9001-edb4-4656-aa23-6ac484f6f699"/>
  <p:tag name="SLIDO_EVENT_UUID" val="619a4f9a-01ba-433e-b378-d319590c1261"/>
  <p:tag name="SLIDO_EVENT_SECTION_UUID" val="11d040e9-8143-4891-b4ae-cb7a5c1bca54"/>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3NDkyNDQ0ODN9"/>
  <p:tag name="SLIDO_TYPE" val="SlidoPoll"/>
  <p:tag name="SLIDO_POLL_UUID" val="65908362-1098-4fa3-885b-4192873c3cbb"/>
  <p:tag name="SLIDO_TIMELINE" val="W3sicG9sbFF1ZXN0aW9uVXVpZCI6ImZhZThlNzA3LTBlNjUtNDhjYi04YTc0LTU4YmNjZjY0Yzc1NSIsInNob3dSZXN1bHRzIjp0cnVlLCJzaG93Q29ycmVjdEFuc3dlcnMiOmZhbHNlLCJ2b3RpbmdMb2NrZWQiOmZhbHNlfV0="/>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METADATA" val="eyJUaW1lc3RhbXAiOjE3NDkyNDQ1MTB9"/>
  <p:tag name="SLIDO_TYPE" val="SlidoPoll"/>
  <p:tag name="SLIDO_POLL_UUID" val="99fb425f-87fc-4b60-abb8-fe06a819b973"/>
  <p:tag name="SLIDO_TIMELINE" val="W3sicG9sbFF1ZXN0aW9uVXVpZCI6IjI2MWJiYjgyLThmODgtNDFkZC05NTE0LTdhNGQ2ZWUyZDA5ZCIsInNob3dSZXN1bHRzIjp0cnVlLCJzaG93Q29ycmVjdEFuc3dlcnMiOmZhbHNlLCJ2b3RpbmdMb2NrZWQiOmZhbHNlfV0="/>
</p:tagLst>
</file>

<file path=ppt/tags/tag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7.xml><?xml version="1.0" encoding="utf-8"?>
<p:tagLst xmlns:a="http://schemas.openxmlformats.org/drawingml/2006/main" xmlns:r="http://schemas.openxmlformats.org/officeDocument/2006/relationships" xmlns:p="http://schemas.openxmlformats.org/presentationml/2006/main">
  <p:tag name="SLIDO_ELEMENT" val="title"/>
</p:tagLst>
</file>

<file path=ppt/theme/theme1.xml><?xml version="1.0" encoding="utf-8"?>
<a:theme xmlns:a="http://schemas.openxmlformats.org/drawingml/2006/main" name="CIS_Aptos">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S_Aptos" id="{361E6D8F-DAED-435E-9882-6CDDE01EBD7B}" vid="{8E766C13-6149-43EE-BAD1-DDAA910DEE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B96F9AA16AAB4CAD5A84D9948A9248" ma:contentTypeVersion="14" ma:contentTypeDescription="Create a new document." ma:contentTypeScope="" ma:versionID="d87ae79e4a8a10964bf61b1a62840b54">
  <xsd:schema xmlns:xsd="http://www.w3.org/2001/XMLSchema" xmlns:xs="http://www.w3.org/2001/XMLSchema" xmlns:p="http://schemas.microsoft.com/office/2006/metadata/properties" xmlns:ns2="9c4acb4d-d418-40a9-a807-eb1131823ec1" xmlns:ns3="ab008862-597b-44a9-b520-f3fb6a5dde8c" targetNamespace="http://schemas.microsoft.com/office/2006/metadata/properties" ma:root="true" ma:fieldsID="d13a03876cb4983f7ff044fffeac2274" ns2:_="" ns3:_="">
    <xsd:import namespace="9c4acb4d-d418-40a9-a807-eb1131823ec1"/>
    <xsd:import namespace="ab008862-597b-44a9-b520-f3fb6a5dde8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4acb4d-d418-40a9-a807-eb1131823e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9c6895b-df98-4dfd-830c-12378c2f7d1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008862-597b-44a9-b520-f3fb6a5dde8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5d2dce6-34f6-49ea-bb04-dddbc42fdf30}" ma:internalName="TaxCatchAll" ma:showField="CatchAllData" ma:web="ab008862-597b-44a9-b520-f3fb6a5dde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b008862-597b-44a9-b520-f3fb6a5dde8c" xsi:nil="true"/>
    <lcf76f155ced4ddcb4097134ff3c332f xmlns="9c4acb4d-d418-40a9-a807-eb1131823ec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45648B4-E1C2-4EF3-B3F1-727EAE5DF133}"/>
</file>

<file path=customXml/itemProps2.xml><?xml version="1.0" encoding="utf-8"?>
<ds:datastoreItem xmlns:ds="http://schemas.openxmlformats.org/officeDocument/2006/customXml" ds:itemID="{248ECB1A-C144-4123-BACA-CB800B861CCF}">
  <ds:schemaRefs>
    <ds:schemaRef ds:uri="http://schemas.microsoft.com/sharepoint/v3/contenttype/forms"/>
  </ds:schemaRefs>
</ds:datastoreItem>
</file>

<file path=customXml/itemProps3.xml><?xml version="1.0" encoding="utf-8"?>
<ds:datastoreItem xmlns:ds="http://schemas.openxmlformats.org/officeDocument/2006/customXml" ds:itemID="{B6156B47-BA46-4E72-8BEF-A9A0B99C9199}">
  <ds:schemaRefs>
    <ds:schemaRef ds:uri="http://www.w3.org/XML/1998/namespace"/>
    <ds:schemaRef ds:uri="http://purl.org/dc/elements/1.1/"/>
    <ds:schemaRef ds:uri="http://purl.org/dc/dcmitype/"/>
    <ds:schemaRef ds:uri="http://schemas.microsoft.com/office/infopath/2007/PartnerControls"/>
    <ds:schemaRef ds:uri="http://schemas.openxmlformats.org/package/2006/metadata/core-properties"/>
    <ds:schemaRef ds:uri="da598ba2-589a-4eee-8b59-494ead102bea"/>
    <ds:schemaRef ds:uri="http://schemas.microsoft.com/office/2006/documentManagement/types"/>
    <ds:schemaRef ds:uri="a21f6632-1b00-4604-8b5b-8e39ee0bb2d1"/>
    <ds:schemaRef ds:uri="http://schemas.microsoft.com/office/2006/metadata/properties"/>
    <ds:schemaRef ds:uri="http://purl.org/dc/terms/"/>
  </ds:schemaRefs>
</ds:datastoreItem>
</file>

<file path=docMetadata/LabelInfo.xml><?xml version="1.0" encoding="utf-8"?>
<clbl:labelList xmlns:clbl="http://schemas.microsoft.com/office/2020/mipLabelMetadata">
  <clbl:label id="{7cf48d45-3ddb-4389-a9c1-c115526eb52e}" enabled="0" method="" siteId="{7cf48d45-3ddb-4389-a9c1-c115526eb52e}" removed="1"/>
</clbl:labelList>
</file>

<file path=docProps/app.xml><?xml version="1.0" encoding="utf-8"?>
<Properties xmlns="http://schemas.openxmlformats.org/officeDocument/2006/extended-properties" xmlns:vt="http://schemas.openxmlformats.org/officeDocument/2006/docPropsVTypes">
  <Template>CIS_Aptos</Template>
  <TotalTime>0</TotalTime>
  <Words>1930</Words>
  <Application>Microsoft Office PowerPoint</Application>
  <PresentationFormat>Widescreen</PresentationFormat>
  <Paragraphs>203</Paragraphs>
  <Slides>21</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Aptos</vt:lpstr>
      <vt:lpstr>Arial</vt:lpstr>
      <vt:lpstr>Calibri</vt:lpstr>
      <vt:lpstr>Franklin Gothic Book</vt:lpstr>
      <vt:lpstr>Franklin Gothic Medium</vt:lpstr>
      <vt:lpstr>Roboto</vt:lpstr>
      <vt:lpstr>Symbol</vt:lpstr>
      <vt:lpstr>Times New Roman</vt:lpstr>
      <vt:lpstr>CIS_Aptos</vt:lpstr>
      <vt:lpstr>Sustainability: Building Pathways for Growth and Long-Term Partnerships</vt:lpstr>
      <vt:lpstr>Objectives</vt:lpstr>
      <vt:lpstr>PowerPoint Presentation</vt:lpstr>
      <vt:lpstr>PowerPoint Presentation</vt:lpstr>
      <vt:lpstr>Partnerships Matter for Growth and Sustainability</vt:lpstr>
      <vt:lpstr>Types of Partners</vt:lpstr>
      <vt:lpstr>Building Strong Partnerships</vt:lpstr>
      <vt:lpstr>Traits of Effective Partnerships</vt:lpstr>
      <vt:lpstr>Steps for Developing Partnerships</vt:lpstr>
      <vt:lpstr>Activity – Reflect &amp; Share</vt:lpstr>
      <vt:lpstr>Clinical Partnerships: CBPR &amp; Practice-Based Research Networks</vt:lpstr>
      <vt:lpstr>Research Partnerships</vt:lpstr>
      <vt:lpstr>Being a Good Community Partner</vt:lpstr>
      <vt:lpstr>Leveraging Partnerships for Funding</vt:lpstr>
      <vt:lpstr>Potential Funding Streams</vt:lpstr>
      <vt:lpstr>Current Threats to Vaccine Programming</vt:lpstr>
      <vt:lpstr>Overcoming These Threats Together</vt:lpstr>
      <vt:lpstr>Partner Assessment and Mapping</vt:lpstr>
      <vt:lpstr>Resources for Partnerships</vt:lpstr>
      <vt:lpstr>Summary</vt:lpstr>
      <vt:lpstr>Questions?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Bufalini, Chelsea</dc:creator>
  <cp:keywords/>
  <dc:description>generated using python-pptx</dc:description>
  <cp:lastModifiedBy>Bufalini, Chelsea</cp:lastModifiedBy>
  <cp:revision>1</cp:revision>
  <dcterms:created xsi:type="dcterms:W3CDTF">2013-01-27T09:14:16Z</dcterms:created>
  <dcterms:modified xsi:type="dcterms:W3CDTF">2025-06-07T04:13:20Z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0x01010061B96F9AA16AAB4CAD5A84D9948A9248</vt:lpwstr>
  </property>
  <property fmtid="{D5CDD505-2E9C-101B-9397-08002B2CF9AE}" pid="3" name="MediaServiceImageTags">
    <vt:lpwstr/>
  </property>
</Properties>
</file>