
<file path=[Content_Types].xml><?xml version="1.0" encoding="utf-8"?>
<Types xmlns="http://schemas.openxmlformats.org/package/2006/content-types">
  <Default Extension="0"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quickStyle3.xml" ContentType="application/vnd.openxmlformats-officedocument.drawingml.diagramStyle+xml"/>
  <Override PartName="/ppt/theme/theme1.xml" ContentType="application/vnd.openxmlformats-officedocument.theme+xml"/>
  <Override PartName="/ppt/diagrams/layout5.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colors3.xml" ContentType="application/vnd.openxmlformats-officedocument.drawingml.diagramColors+xml"/>
  <Override PartName="/ppt/diagrams/quickStyle4.xml" ContentType="application/vnd.openxmlformats-officedocument.drawingml.diagramStyle+xml"/>
  <Override PartName="/ppt/diagrams/drawing3.xml" ContentType="application/vnd.ms-office.drawingml.diagramDrawing+xml"/>
  <Override PartName="/ppt/diagrams/colors4.xml" ContentType="application/vnd.openxmlformats-officedocument.drawingml.diagramColors+xml"/>
  <Override PartName="/ppt/diagrams/quickStyle5.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9" r:id="rId3"/>
    <p:sldId id="260" r:id="rId4"/>
    <p:sldId id="327" r:id="rId5"/>
    <p:sldId id="328" r:id="rId6"/>
    <p:sldId id="330" r:id="rId7"/>
    <p:sldId id="258" r:id="rId8"/>
    <p:sldId id="296" r:id="rId9"/>
    <p:sldId id="293" r:id="rId10"/>
    <p:sldId id="333" r:id="rId11"/>
    <p:sldId id="335" r:id="rId12"/>
    <p:sldId id="294" r:id="rId13"/>
    <p:sldId id="297" r:id="rId14"/>
    <p:sldId id="337" r:id="rId15"/>
    <p:sldId id="338" r:id="rId16"/>
    <p:sldId id="314" r:id="rId17"/>
    <p:sldId id="300" r:id="rId18"/>
    <p:sldId id="302" r:id="rId19"/>
    <p:sldId id="332" r:id="rId20"/>
    <p:sldId id="312" r:id="rId21"/>
    <p:sldId id="313" r:id="rId22"/>
    <p:sldId id="307" r:id="rId23"/>
    <p:sldId id="299" r:id="rId24"/>
    <p:sldId id="310" r:id="rId25"/>
    <p:sldId id="319" r:id="rId26"/>
    <p:sldId id="329" r:id="rId27"/>
    <p:sldId id="263" r:id="rId28"/>
    <p:sldId id="339" r:id="rId29"/>
    <p:sldId id="290" r:id="rId30"/>
    <p:sldId id="326" r:id="rId31"/>
    <p:sldId id="279" r:id="rId32"/>
    <p:sldId id="334" r:id="rId33"/>
    <p:sldId id="33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58" d="100"/>
          <a:sy n="58" d="100"/>
        </p:scale>
        <p:origin x="525"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3547C-AE45-4E5E-B768-E68A139390F6}" type="doc">
      <dgm:prSet loTypeId="urn:microsoft.com/office/officeart/2005/8/layout/hProcess9" loCatId="process" qsTypeId="urn:microsoft.com/office/officeart/2005/8/quickstyle/simple1" qsCatId="simple" csTypeId="urn:microsoft.com/office/officeart/2005/8/colors/accent1_2" csCatId="accent1" phldr="1"/>
      <dgm:spPr/>
    </dgm:pt>
    <dgm:pt modelId="{2AB57CBE-B3A1-4EB4-83EB-0E0BA01E0F17}">
      <dgm:prSet phldrT="[Text]" custT="1"/>
      <dgm:spPr>
        <a:solidFill>
          <a:schemeClr val="accent5">
            <a:lumMod val="20000"/>
            <a:lumOff val="80000"/>
          </a:schemeClr>
        </a:solidFill>
        <a:ln>
          <a:solidFill>
            <a:schemeClr val="tx1"/>
          </a:solidFill>
        </a:ln>
      </dgm:spPr>
      <dgm:t>
        <a:bodyPr/>
        <a:lstStyle/>
        <a:p>
          <a:r>
            <a:rPr lang="en-GB" sz="2400" b="1" dirty="0">
              <a:solidFill>
                <a:schemeClr val="tx1"/>
              </a:solidFill>
            </a:rPr>
            <a:t>1</a:t>
          </a:r>
          <a:endParaRPr lang="en-US" sz="2400" b="1" dirty="0">
            <a:solidFill>
              <a:schemeClr val="tx1"/>
            </a:solidFill>
          </a:endParaRPr>
        </a:p>
      </dgm:t>
    </dgm:pt>
    <dgm:pt modelId="{53F8F382-7470-4B7C-9A60-BE1F2D73150E}" type="parTrans" cxnId="{5DD25467-2701-467E-91E3-3BB0E8A16D8C}">
      <dgm:prSet/>
      <dgm:spPr/>
      <dgm:t>
        <a:bodyPr/>
        <a:lstStyle/>
        <a:p>
          <a:endParaRPr lang="en-US" sz="2400" b="1">
            <a:solidFill>
              <a:schemeClr val="tx1"/>
            </a:solidFill>
          </a:endParaRPr>
        </a:p>
      </dgm:t>
    </dgm:pt>
    <dgm:pt modelId="{9C69E7A8-BA02-4B2E-BAF4-32F7D21070E6}" type="sibTrans" cxnId="{5DD25467-2701-467E-91E3-3BB0E8A16D8C}">
      <dgm:prSet/>
      <dgm:spPr/>
      <dgm:t>
        <a:bodyPr/>
        <a:lstStyle/>
        <a:p>
          <a:endParaRPr lang="en-US" sz="2400" b="1">
            <a:solidFill>
              <a:schemeClr val="tx1"/>
            </a:solidFill>
          </a:endParaRPr>
        </a:p>
      </dgm:t>
    </dgm:pt>
    <dgm:pt modelId="{F7DC85D0-7039-484F-8DAE-F45B34E7F704}">
      <dgm:prSet phldrT="[Text]" custT="1"/>
      <dgm:spPr>
        <a:solidFill>
          <a:schemeClr val="accent5">
            <a:lumMod val="40000"/>
            <a:lumOff val="60000"/>
          </a:schemeClr>
        </a:solidFill>
        <a:ln>
          <a:solidFill>
            <a:schemeClr val="tx1"/>
          </a:solidFill>
        </a:ln>
      </dgm:spPr>
      <dgm:t>
        <a:bodyPr/>
        <a:lstStyle/>
        <a:p>
          <a:r>
            <a:rPr lang="en-GB" sz="2400" b="1" dirty="0">
              <a:solidFill>
                <a:schemeClr val="tx1"/>
              </a:solidFill>
            </a:rPr>
            <a:t>2</a:t>
          </a:r>
          <a:endParaRPr lang="en-US" sz="2400" b="1" dirty="0">
            <a:solidFill>
              <a:schemeClr val="tx1"/>
            </a:solidFill>
          </a:endParaRPr>
        </a:p>
      </dgm:t>
    </dgm:pt>
    <dgm:pt modelId="{27F4E52E-37FA-4DB3-B429-84019A371447}" type="parTrans" cxnId="{A0132152-B854-4AD9-ACC5-924A85675779}">
      <dgm:prSet/>
      <dgm:spPr/>
      <dgm:t>
        <a:bodyPr/>
        <a:lstStyle/>
        <a:p>
          <a:endParaRPr lang="en-US" sz="2400" b="1">
            <a:solidFill>
              <a:schemeClr val="tx1"/>
            </a:solidFill>
          </a:endParaRPr>
        </a:p>
      </dgm:t>
    </dgm:pt>
    <dgm:pt modelId="{3AC2A818-4E96-48BD-A628-590BC49B794D}" type="sibTrans" cxnId="{A0132152-B854-4AD9-ACC5-924A85675779}">
      <dgm:prSet/>
      <dgm:spPr/>
      <dgm:t>
        <a:bodyPr/>
        <a:lstStyle/>
        <a:p>
          <a:endParaRPr lang="en-US" sz="2400" b="1">
            <a:solidFill>
              <a:schemeClr val="tx1"/>
            </a:solidFill>
          </a:endParaRPr>
        </a:p>
      </dgm:t>
    </dgm:pt>
    <dgm:pt modelId="{25CD5714-8665-44EE-B7F1-CA922EAC1B17}">
      <dgm:prSet phldrT="[Text]" custT="1"/>
      <dgm:spPr>
        <a:noFill/>
        <a:ln>
          <a:solidFill>
            <a:schemeClr val="tx1"/>
          </a:solidFill>
        </a:ln>
      </dgm:spPr>
      <dgm:t>
        <a:bodyPr/>
        <a:lstStyle/>
        <a:p>
          <a:endParaRPr lang="en-US" sz="2400" b="1" dirty="0">
            <a:solidFill>
              <a:schemeClr val="tx1"/>
            </a:solidFill>
          </a:endParaRPr>
        </a:p>
      </dgm:t>
    </dgm:pt>
    <dgm:pt modelId="{21FCF964-3AF9-484A-9038-D63B5C6D603E}" type="parTrans" cxnId="{DD022FC8-ACF6-4750-9D30-F56D87206F5B}">
      <dgm:prSet/>
      <dgm:spPr/>
      <dgm:t>
        <a:bodyPr/>
        <a:lstStyle/>
        <a:p>
          <a:endParaRPr lang="en-US" sz="2400" b="1">
            <a:solidFill>
              <a:schemeClr val="tx1"/>
            </a:solidFill>
          </a:endParaRPr>
        </a:p>
      </dgm:t>
    </dgm:pt>
    <dgm:pt modelId="{209E9CBB-27F2-4B81-B1DC-DABD975FE833}" type="sibTrans" cxnId="{DD022FC8-ACF6-4750-9D30-F56D87206F5B}">
      <dgm:prSet/>
      <dgm:spPr/>
      <dgm:t>
        <a:bodyPr/>
        <a:lstStyle/>
        <a:p>
          <a:endParaRPr lang="en-US" sz="2400" b="1">
            <a:solidFill>
              <a:schemeClr val="tx1"/>
            </a:solidFill>
          </a:endParaRPr>
        </a:p>
      </dgm:t>
    </dgm:pt>
    <dgm:pt modelId="{C77D5AEF-6E5A-400E-9D45-475D8BD24BAE}">
      <dgm:prSet phldrT="[Text]" custT="1"/>
      <dgm:spPr>
        <a:noFill/>
        <a:ln>
          <a:solidFill>
            <a:schemeClr val="tx1"/>
          </a:solidFill>
        </a:ln>
      </dgm:spPr>
      <dgm:t>
        <a:bodyPr/>
        <a:lstStyle/>
        <a:p>
          <a:endParaRPr lang="en-US" sz="2400" b="1" dirty="0">
            <a:solidFill>
              <a:schemeClr val="tx1"/>
            </a:solidFill>
          </a:endParaRPr>
        </a:p>
      </dgm:t>
    </dgm:pt>
    <dgm:pt modelId="{B9DB551D-D988-4F79-B6FB-58AEC41846DC}" type="parTrans" cxnId="{E1A4CAEF-66C1-4D33-BD2A-E47691B589AB}">
      <dgm:prSet/>
      <dgm:spPr/>
      <dgm:t>
        <a:bodyPr/>
        <a:lstStyle/>
        <a:p>
          <a:endParaRPr lang="en-US" sz="2400" b="1">
            <a:solidFill>
              <a:schemeClr val="tx1"/>
            </a:solidFill>
          </a:endParaRPr>
        </a:p>
      </dgm:t>
    </dgm:pt>
    <dgm:pt modelId="{FC1B2ED2-4F77-4682-9166-3271F98F7483}" type="sibTrans" cxnId="{E1A4CAEF-66C1-4D33-BD2A-E47691B589AB}">
      <dgm:prSet/>
      <dgm:spPr/>
      <dgm:t>
        <a:bodyPr/>
        <a:lstStyle/>
        <a:p>
          <a:endParaRPr lang="en-US" sz="2400" b="1">
            <a:solidFill>
              <a:schemeClr val="tx1"/>
            </a:solidFill>
          </a:endParaRPr>
        </a:p>
      </dgm:t>
    </dgm:pt>
    <dgm:pt modelId="{32FE63EF-55A3-43F9-9DC0-BA08524899B9}">
      <dgm:prSet phldrT="[Text]" custT="1"/>
      <dgm:spPr>
        <a:noFill/>
        <a:ln>
          <a:solidFill>
            <a:schemeClr val="tx1"/>
          </a:solidFill>
        </a:ln>
      </dgm:spPr>
      <dgm:t>
        <a:bodyPr/>
        <a:lstStyle/>
        <a:p>
          <a:endParaRPr lang="en-US" sz="2400" b="1" dirty="0">
            <a:solidFill>
              <a:schemeClr val="bg1">
                <a:lumMod val="85000"/>
              </a:schemeClr>
            </a:solidFill>
          </a:endParaRPr>
        </a:p>
      </dgm:t>
    </dgm:pt>
    <dgm:pt modelId="{1B6E0B21-DD4F-4C94-AAF0-9DB8CBDD8C59}" type="parTrans" cxnId="{82045E1D-DF79-450F-B1FE-3C7F13764184}">
      <dgm:prSet/>
      <dgm:spPr/>
      <dgm:t>
        <a:bodyPr/>
        <a:lstStyle/>
        <a:p>
          <a:endParaRPr lang="en-US" sz="2400" b="1">
            <a:solidFill>
              <a:schemeClr val="tx1"/>
            </a:solidFill>
          </a:endParaRPr>
        </a:p>
      </dgm:t>
    </dgm:pt>
    <dgm:pt modelId="{D7D478D6-1164-4B15-B153-1E9DFEC2CEF8}" type="sibTrans" cxnId="{82045E1D-DF79-450F-B1FE-3C7F13764184}">
      <dgm:prSet/>
      <dgm:spPr/>
      <dgm:t>
        <a:bodyPr/>
        <a:lstStyle/>
        <a:p>
          <a:endParaRPr lang="en-US" sz="2400" b="1">
            <a:solidFill>
              <a:schemeClr val="tx1"/>
            </a:solidFill>
          </a:endParaRPr>
        </a:p>
      </dgm:t>
    </dgm:pt>
    <dgm:pt modelId="{5B040092-5837-4972-BFEC-B0D63FE0C281}" type="pres">
      <dgm:prSet presAssocID="{4D33547C-AE45-4E5E-B768-E68A139390F6}" presName="CompostProcess" presStyleCnt="0">
        <dgm:presLayoutVars>
          <dgm:dir/>
          <dgm:resizeHandles val="exact"/>
        </dgm:presLayoutVars>
      </dgm:prSet>
      <dgm:spPr/>
    </dgm:pt>
    <dgm:pt modelId="{2521B93B-4BA5-431A-A4E0-636B6F66A224}" type="pres">
      <dgm:prSet presAssocID="{4D33547C-AE45-4E5E-B768-E68A139390F6}" presName="arrow" presStyleLbl="bgShp" presStyleIdx="0" presStyleCnt="1" custScaleX="117647" custScaleY="87831" custLinFactNeighborX="-6307" custLinFactNeighborY="-357"/>
      <dgm:spPr/>
    </dgm:pt>
    <dgm:pt modelId="{F12AF56F-95D4-4FAA-87F5-B081F1FF7AE6}" type="pres">
      <dgm:prSet presAssocID="{4D33547C-AE45-4E5E-B768-E68A139390F6}" presName="linearProcess" presStyleCnt="0"/>
      <dgm:spPr/>
    </dgm:pt>
    <dgm:pt modelId="{70E6E42A-17F0-4A39-9C57-645EDF7462BB}" type="pres">
      <dgm:prSet presAssocID="{2AB57CBE-B3A1-4EB4-83EB-0E0BA01E0F17}" presName="textNode" presStyleLbl="node1" presStyleIdx="0" presStyleCnt="5" custScaleX="72704" custLinFactX="-453" custLinFactNeighborX="-100000" custLinFactNeighborY="-18504">
        <dgm:presLayoutVars>
          <dgm:bulletEnabled val="1"/>
        </dgm:presLayoutVars>
      </dgm:prSet>
      <dgm:spPr/>
    </dgm:pt>
    <dgm:pt modelId="{E36378F2-567E-4B6D-A5D6-364ABD2B4850}" type="pres">
      <dgm:prSet presAssocID="{9C69E7A8-BA02-4B2E-BAF4-32F7D21070E6}" presName="sibTrans" presStyleCnt="0"/>
      <dgm:spPr/>
    </dgm:pt>
    <dgm:pt modelId="{4DC515FE-0C2E-4222-802D-2FED57B7614E}" type="pres">
      <dgm:prSet presAssocID="{F7DC85D0-7039-484F-8DAE-F45B34E7F704}" presName="textNode" presStyleLbl="node1" presStyleIdx="1" presStyleCnt="5" custScaleX="73980" custLinFactNeighborX="-57317" custLinFactNeighborY="-18504">
        <dgm:presLayoutVars>
          <dgm:bulletEnabled val="1"/>
        </dgm:presLayoutVars>
      </dgm:prSet>
      <dgm:spPr/>
    </dgm:pt>
    <dgm:pt modelId="{5425DB0C-8EA5-49D7-B787-53E2D3CC3840}" type="pres">
      <dgm:prSet presAssocID="{3AC2A818-4E96-48BD-A628-590BC49B794D}" presName="sibTrans" presStyleCnt="0"/>
      <dgm:spPr/>
    </dgm:pt>
    <dgm:pt modelId="{C0B5FBB3-081D-409A-BEC0-DF5E30910416}" type="pres">
      <dgm:prSet presAssocID="{25CD5714-8665-44EE-B7F1-CA922EAC1B17}" presName="textNode" presStyleLbl="node1" presStyleIdx="2" presStyleCnt="5" custScaleX="76008" custLinFactX="-1062" custLinFactNeighborX="-100000" custLinFactNeighborY="-18504">
        <dgm:presLayoutVars>
          <dgm:bulletEnabled val="1"/>
        </dgm:presLayoutVars>
      </dgm:prSet>
      <dgm:spPr/>
    </dgm:pt>
    <dgm:pt modelId="{3D2569DE-2156-45D9-8840-47B522350F11}" type="pres">
      <dgm:prSet presAssocID="{209E9CBB-27F2-4B81-B1DC-DABD975FE833}" presName="sibTrans" presStyleCnt="0"/>
      <dgm:spPr/>
    </dgm:pt>
    <dgm:pt modelId="{BC244180-A1DF-4251-9F2E-C02518681B53}" type="pres">
      <dgm:prSet presAssocID="{C77D5AEF-6E5A-400E-9D45-475D8BD24BAE}" presName="textNode" presStyleLbl="node1" presStyleIdx="3" presStyleCnt="5" custScaleX="72289" custLinFactX="-9451" custLinFactNeighborX="-100000" custLinFactNeighborY="-18504">
        <dgm:presLayoutVars>
          <dgm:bulletEnabled val="1"/>
        </dgm:presLayoutVars>
      </dgm:prSet>
      <dgm:spPr/>
    </dgm:pt>
    <dgm:pt modelId="{9838E477-9887-4503-ACDD-4C5194A5A85B}" type="pres">
      <dgm:prSet presAssocID="{FC1B2ED2-4F77-4682-9166-3271F98F7483}" presName="sibTrans" presStyleCnt="0"/>
      <dgm:spPr/>
    </dgm:pt>
    <dgm:pt modelId="{5092918F-BEE1-4328-992E-DFB9B03FC85B}" type="pres">
      <dgm:prSet presAssocID="{32FE63EF-55A3-43F9-9DC0-BA08524899B9}" presName="textNode" presStyleLbl="node1" presStyleIdx="4" presStyleCnt="5" custScaleX="71905" custLinFactX="-17064" custLinFactNeighborX="-100000" custLinFactNeighborY="-18504">
        <dgm:presLayoutVars>
          <dgm:bulletEnabled val="1"/>
        </dgm:presLayoutVars>
      </dgm:prSet>
      <dgm:spPr/>
    </dgm:pt>
  </dgm:ptLst>
  <dgm:cxnLst>
    <dgm:cxn modelId="{65A98B11-9CD7-4544-BD48-76B1D610CF74}" type="presOf" srcId="{C77D5AEF-6E5A-400E-9D45-475D8BD24BAE}" destId="{BC244180-A1DF-4251-9F2E-C02518681B53}" srcOrd="0" destOrd="0" presId="urn:microsoft.com/office/officeart/2005/8/layout/hProcess9"/>
    <dgm:cxn modelId="{82045E1D-DF79-450F-B1FE-3C7F13764184}" srcId="{4D33547C-AE45-4E5E-B768-E68A139390F6}" destId="{32FE63EF-55A3-43F9-9DC0-BA08524899B9}" srcOrd="4" destOrd="0" parTransId="{1B6E0B21-DD4F-4C94-AAF0-9DB8CBDD8C59}" sibTransId="{D7D478D6-1164-4B15-B153-1E9DFEC2CEF8}"/>
    <dgm:cxn modelId="{5DD25467-2701-467E-91E3-3BB0E8A16D8C}" srcId="{4D33547C-AE45-4E5E-B768-E68A139390F6}" destId="{2AB57CBE-B3A1-4EB4-83EB-0E0BA01E0F17}" srcOrd="0" destOrd="0" parTransId="{53F8F382-7470-4B7C-9A60-BE1F2D73150E}" sibTransId="{9C69E7A8-BA02-4B2E-BAF4-32F7D21070E6}"/>
    <dgm:cxn modelId="{4E640572-148A-46D9-A31A-82A38D919E08}" type="presOf" srcId="{32FE63EF-55A3-43F9-9DC0-BA08524899B9}" destId="{5092918F-BEE1-4328-992E-DFB9B03FC85B}" srcOrd="0" destOrd="0" presId="urn:microsoft.com/office/officeart/2005/8/layout/hProcess9"/>
    <dgm:cxn modelId="{A0132152-B854-4AD9-ACC5-924A85675779}" srcId="{4D33547C-AE45-4E5E-B768-E68A139390F6}" destId="{F7DC85D0-7039-484F-8DAE-F45B34E7F704}" srcOrd="1" destOrd="0" parTransId="{27F4E52E-37FA-4DB3-B429-84019A371447}" sibTransId="{3AC2A818-4E96-48BD-A628-590BC49B794D}"/>
    <dgm:cxn modelId="{57A77272-DD13-4C3E-9165-CFCD727227EE}" type="presOf" srcId="{25CD5714-8665-44EE-B7F1-CA922EAC1B17}" destId="{C0B5FBB3-081D-409A-BEC0-DF5E30910416}" srcOrd="0" destOrd="0" presId="urn:microsoft.com/office/officeart/2005/8/layout/hProcess9"/>
    <dgm:cxn modelId="{A4CEB78F-B096-4E63-9F0E-632F1C89FE90}" type="presOf" srcId="{F7DC85D0-7039-484F-8DAE-F45B34E7F704}" destId="{4DC515FE-0C2E-4222-802D-2FED57B7614E}" srcOrd="0" destOrd="0" presId="urn:microsoft.com/office/officeart/2005/8/layout/hProcess9"/>
    <dgm:cxn modelId="{D3E631B6-DFCD-4520-9B66-36EC37C2375F}" type="presOf" srcId="{4D33547C-AE45-4E5E-B768-E68A139390F6}" destId="{5B040092-5837-4972-BFEC-B0D63FE0C281}" srcOrd="0" destOrd="0" presId="urn:microsoft.com/office/officeart/2005/8/layout/hProcess9"/>
    <dgm:cxn modelId="{DD022FC8-ACF6-4750-9D30-F56D87206F5B}" srcId="{4D33547C-AE45-4E5E-B768-E68A139390F6}" destId="{25CD5714-8665-44EE-B7F1-CA922EAC1B17}" srcOrd="2" destOrd="0" parTransId="{21FCF964-3AF9-484A-9038-D63B5C6D603E}" sibTransId="{209E9CBB-27F2-4B81-B1DC-DABD975FE833}"/>
    <dgm:cxn modelId="{656960E8-9DAC-4143-9AFD-51AEADDAC732}" type="presOf" srcId="{2AB57CBE-B3A1-4EB4-83EB-0E0BA01E0F17}" destId="{70E6E42A-17F0-4A39-9C57-645EDF7462BB}" srcOrd="0" destOrd="0" presId="urn:microsoft.com/office/officeart/2005/8/layout/hProcess9"/>
    <dgm:cxn modelId="{E1A4CAEF-66C1-4D33-BD2A-E47691B589AB}" srcId="{4D33547C-AE45-4E5E-B768-E68A139390F6}" destId="{C77D5AEF-6E5A-400E-9D45-475D8BD24BAE}" srcOrd="3" destOrd="0" parTransId="{B9DB551D-D988-4F79-B6FB-58AEC41846DC}" sibTransId="{FC1B2ED2-4F77-4682-9166-3271F98F7483}"/>
    <dgm:cxn modelId="{279C5A42-A019-446D-BB90-1F7C295E4BE0}" type="presParOf" srcId="{5B040092-5837-4972-BFEC-B0D63FE0C281}" destId="{2521B93B-4BA5-431A-A4E0-636B6F66A224}" srcOrd="0" destOrd="0" presId="urn:microsoft.com/office/officeart/2005/8/layout/hProcess9"/>
    <dgm:cxn modelId="{88FB8BB2-796D-4C26-973F-6822CB029D8C}" type="presParOf" srcId="{5B040092-5837-4972-BFEC-B0D63FE0C281}" destId="{F12AF56F-95D4-4FAA-87F5-B081F1FF7AE6}" srcOrd="1" destOrd="0" presId="urn:microsoft.com/office/officeart/2005/8/layout/hProcess9"/>
    <dgm:cxn modelId="{E4FA8566-CFB8-4E1D-8D0A-23D6ADC243DC}" type="presParOf" srcId="{F12AF56F-95D4-4FAA-87F5-B081F1FF7AE6}" destId="{70E6E42A-17F0-4A39-9C57-645EDF7462BB}" srcOrd="0" destOrd="0" presId="urn:microsoft.com/office/officeart/2005/8/layout/hProcess9"/>
    <dgm:cxn modelId="{9DAC5BE2-AE21-4A5A-AAF7-8597DA2A70B3}" type="presParOf" srcId="{F12AF56F-95D4-4FAA-87F5-B081F1FF7AE6}" destId="{E36378F2-567E-4B6D-A5D6-364ABD2B4850}" srcOrd="1" destOrd="0" presId="urn:microsoft.com/office/officeart/2005/8/layout/hProcess9"/>
    <dgm:cxn modelId="{CD33B456-FF6B-4DE3-B48F-C67CAB1A7BAD}" type="presParOf" srcId="{F12AF56F-95D4-4FAA-87F5-B081F1FF7AE6}" destId="{4DC515FE-0C2E-4222-802D-2FED57B7614E}" srcOrd="2" destOrd="0" presId="urn:microsoft.com/office/officeart/2005/8/layout/hProcess9"/>
    <dgm:cxn modelId="{85C3964E-B1CC-4E56-8FBA-920C7E11225E}" type="presParOf" srcId="{F12AF56F-95D4-4FAA-87F5-B081F1FF7AE6}" destId="{5425DB0C-8EA5-49D7-B787-53E2D3CC3840}" srcOrd="3" destOrd="0" presId="urn:microsoft.com/office/officeart/2005/8/layout/hProcess9"/>
    <dgm:cxn modelId="{E5782AA3-0783-481D-8839-12FBD4E6F5AB}" type="presParOf" srcId="{F12AF56F-95D4-4FAA-87F5-B081F1FF7AE6}" destId="{C0B5FBB3-081D-409A-BEC0-DF5E30910416}" srcOrd="4" destOrd="0" presId="urn:microsoft.com/office/officeart/2005/8/layout/hProcess9"/>
    <dgm:cxn modelId="{E337F69B-AC63-4AAB-BB51-E3B08B5A2DD1}" type="presParOf" srcId="{F12AF56F-95D4-4FAA-87F5-B081F1FF7AE6}" destId="{3D2569DE-2156-45D9-8840-47B522350F11}" srcOrd="5" destOrd="0" presId="urn:microsoft.com/office/officeart/2005/8/layout/hProcess9"/>
    <dgm:cxn modelId="{A49A0E8F-6088-4DD9-A6A2-A22A5892C02F}" type="presParOf" srcId="{F12AF56F-95D4-4FAA-87F5-B081F1FF7AE6}" destId="{BC244180-A1DF-4251-9F2E-C02518681B53}" srcOrd="6" destOrd="0" presId="urn:microsoft.com/office/officeart/2005/8/layout/hProcess9"/>
    <dgm:cxn modelId="{7C9D9895-1F6D-475C-9841-F4C23493F273}" type="presParOf" srcId="{F12AF56F-95D4-4FAA-87F5-B081F1FF7AE6}" destId="{9838E477-9887-4503-ACDD-4C5194A5A85B}" srcOrd="7" destOrd="0" presId="urn:microsoft.com/office/officeart/2005/8/layout/hProcess9"/>
    <dgm:cxn modelId="{83920255-61D0-4139-B87A-DC6DFC7290A5}" type="presParOf" srcId="{F12AF56F-95D4-4FAA-87F5-B081F1FF7AE6}" destId="{5092918F-BEE1-4328-992E-DFB9B03FC85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3547C-AE45-4E5E-B768-E68A139390F6}" type="doc">
      <dgm:prSet loTypeId="urn:microsoft.com/office/officeart/2005/8/layout/hProcess9" loCatId="process" qsTypeId="urn:microsoft.com/office/officeart/2005/8/quickstyle/simple1" qsCatId="simple" csTypeId="urn:microsoft.com/office/officeart/2005/8/colors/accent1_2" csCatId="accent1" phldr="1"/>
      <dgm:spPr/>
    </dgm:pt>
    <dgm:pt modelId="{2AB57CBE-B3A1-4EB4-83EB-0E0BA01E0F17}">
      <dgm:prSet phldrT="[Text]" custT="1"/>
      <dgm:spPr>
        <a:solidFill>
          <a:schemeClr val="accent5">
            <a:lumMod val="20000"/>
            <a:lumOff val="80000"/>
          </a:schemeClr>
        </a:solidFill>
        <a:ln>
          <a:solidFill>
            <a:schemeClr val="tx1"/>
          </a:solidFill>
        </a:ln>
      </dgm:spPr>
      <dgm:t>
        <a:bodyPr/>
        <a:lstStyle/>
        <a:p>
          <a:r>
            <a:rPr lang="en-GB" sz="2400" b="1" dirty="0">
              <a:solidFill>
                <a:schemeClr val="tx1"/>
              </a:solidFill>
            </a:rPr>
            <a:t>1</a:t>
          </a:r>
          <a:endParaRPr lang="en-US" sz="2400" b="1" dirty="0">
            <a:solidFill>
              <a:schemeClr val="tx1"/>
            </a:solidFill>
          </a:endParaRPr>
        </a:p>
      </dgm:t>
    </dgm:pt>
    <dgm:pt modelId="{53F8F382-7470-4B7C-9A60-BE1F2D73150E}" type="parTrans" cxnId="{5DD25467-2701-467E-91E3-3BB0E8A16D8C}">
      <dgm:prSet/>
      <dgm:spPr/>
      <dgm:t>
        <a:bodyPr/>
        <a:lstStyle/>
        <a:p>
          <a:endParaRPr lang="en-US" sz="2400" b="1">
            <a:solidFill>
              <a:schemeClr val="tx1"/>
            </a:solidFill>
          </a:endParaRPr>
        </a:p>
      </dgm:t>
    </dgm:pt>
    <dgm:pt modelId="{9C69E7A8-BA02-4B2E-BAF4-32F7D21070E6}" type="sibTrans" cxnId="{5DD25467-2701-467E-91E3-3BB0E8A16D8C}">
      <dgm:prSet/>
      <dgm:spPr/>
      <dgm:t>
        <a:bodyPr/>
        <a:lstStyle/>
        <a:p>
          <a:endParaRPr lang="en-US" sz="2400" b="1">
            <a:solidFill>
              <a:schemeClr val="tx1"/>
            </a:solidFill>
          </a:endParaRPr>
        </a:p>
      </dgm:t>
    </dgm:pt>
    <dgm:pt modelId="{F7DC85D0-7039-484F-8DAE-F45B34E7F704}">
      <dgm:prSet phldrT="[Text]" custT="1"/>
      <dgm:spPr>
        <a:solidFill>
          <a:schemeClr val="accent5">
            <a:lumMod val="40000"/>
            <a:lumOff val="60000"/>
          </a:schemeClr>
        </a:solidFill>
        <a:ln>
          <a:solidFill>
            <a:schemeClr val="tx1"/>
          </a:solidFill>
        </a:ln>
      </dgm:spPr>
      <dgm:t>
        <a:bodyPr/>
        <a:lstStyle/>
        <a:p>
          <a:r>
            <a:rPr lang="en-GB" sz="2400" b="1" dirty="0">
              <a:solidFill>
                <a:schemeClr val="tx1"/>
              </a:solidFill>
            </a:rPr>
            <a:t>2</a:t>
          </a:r>
          <a:endParaRPr lang="en-US" sz="2400" b="1" dirty="0">
            <a:solidFill>
              <a:schemeClr val="tx1"/>
            </a:solidFill>
          </a:endParaRPr>
        </a:p>
      </dgm:t>
    </dgm:pt>
    <dgm:pt modelId="{27F4E52E-37FA-4DB3-B429-84019A371447}" type="parTrans" cxnId="{A0132152-B854-4AD9-ACC5-924A85675779}">
      <dgm:prSet/>
      <dgm:spPr/>
      <dgm:t>
        <a:bodyPr/>
        <a:lstStyle/>
        <a:p>
          <a:endParaRPr lang="en-US" sz="2400" b="1">
            <a:solidFill>
              <a:schemeClr val="tx1"/>
            </a:solidFill>
          </a:endParaRPr>
        </a:p>
      </dgm:t>
    </dgm:pt>
    <dgm:pt modelId="{3AC2A818-4E96-48BD-A628-590BC49B794D}" type="sibTrans" cxnId="{A0132152-B854-4AD9-ACC5-924A85675779}">
      <dgm:prSet/>
      <dgm:spPr/>
      <dgm:t>
        <a:bodyPr/>
        <a:lstStyle/>
        <a:p>
          <a:endParaRPr lang="en-US" sz="2400" b="1">
            <a:solidFill>
              <a:schemeClr val="tx1"/>
            </a:solidFill>
          </a:endParaRPr>
        </a:p>
      </dgm:t>
    </dgm:pt>
    <dgm:pt modelId="{25CD5714-8665-44EE-B7F1-CA922EAC1B17}">
      <dgm:prSet phldrT="[Text]" custT="1"/>
      <dgm:spPr>
        <a:solidFill>
          <a:schemeClr val="accent5">
            <a:lumMod val="60000"/>
            <a:lumOff val="40000"/>
          </a:schemeClr>
        </a:solidFill>
        <a:ln>
          <a:solidFill>
            <a:schemeClr val="tx1"/>
          </a:solidFill>
        </a:ln>
      </dgm:spPr>
      <dgm:t>
        <a:bodyPr/>
        <a:lstStyle/>
        <a:p>
          <a:r>
            <a:rPr lang="en-GB" sz="2400" b="1" dirty="0">
              <a:solidFill>
                <a:schemeClr val="tx1"/>
              </a:solidFill>
            </a:rPr>
            <a:t>3</a:t>
          </a:r>
          <a:endParaRPr lang="en-US" sz="2400" b="1" dirty="0">
            <a:solidFill>
              <a:schemeClr val="tx1"/>
            </a:solidFill>
          </a:endParaRPr>
        </a:p>
      </dgm:t>
    </dgm:pt>
    <dgm:pt modelId="{21FCF964-3AF9-484A-9038-D63B5C6D603E}" type="parTrans" cxnId="{DD022FC8-ACF6-4750-9D30-F56D87206F5B}">
      <dgm:prSet/>
      <dgm:spPr/>
      <dgm:t>
        <a:bodyPr/>
        <a:lstStyle/>
        <a:p>
          <a:endParaRPr lang="en-US" sz="2400" b="1">
            <a:solidFill>
              <a:schemeClr val="tx1"/>
            </a:solidFill>
          </a:endParaRPr>
        </a:p>
      </dgm:t>
    </dgm:pt>
    <dgm:pt modelId="{209E9CBB-27F2-4B81-B1DC-DABD975FE833}" type="sibTrans" cxnId="{DD022FC8-ACF6-4750-9D30-F56D87206F5B}">
      <dgm:prSet/>
      <dgm:spPr/>
      <dgm:t>
        <a:bodyPr/>
        <a:lstStyle/>
        <a:p>
          <a:endParaRPr lang="en-US" sz="2400" b="1">
            <a:solidFill>
              <a:schemeClr val="tx1"/>
            </a:solidFill>
          </a:endParaRPr>
        </a:p>
      </dgm:t>
    </dgm:pt>
    <dgm:pt modelId="{C77D5AEF-6E5A-400E-9D45-475D8BD24BAE}">
      <dgm:prSet phldrT="[Text]" custT="1"/>
      <dgm:spPr>
        <a:noFill/>
        <a:ln>
          <a:solidFill>
            <a:schemeClr val="tx1"/>
          </a:solidFill>
        </a:ln>
      </dgm:spPr>
      <dgm:t>
        <a:bodyPr/>
        <a:lstStyle/>
        <a:p>
          <a:endParaRPr lang="en-US" sz="2400" b="1" dirty="0">
            <a:solidFill>
              <a:schemeClr val="tx1"/>
            </a:solidFill>
          </a:endParaRPr>
        </a:p>
      </dgm:t>
    </dgm:pt>
    <dgm:pt modelId="{B9DB551D-D988-4F79-B6FB-58AEC41846DC}" type="parTrans" cxnId="{E1A4CAEF-66C1-4D33-BD2A-E47691B589AB}">
      <dgm:prSet/>
      <dgm:spPr/>
      <dgm:t>
        <a:bodyPr/>
        <a:lstStyle/>
        <a:p>
          <a:endParaRPr lang="en-US" sz="2400" b="1">
            <a:solidFill>
              <a:schemeClr val="tx1"/>
            </a:solidFill>
          </a:endParaRPr>
        </a:p>
      </dgm:t>
    </dgm:pt>
    <dgm:pt modelId="{FC1B2ED2-4F77-4682-9166-3271F98F7483}" type="sibTrans" cxnId="{E1A4CAEF-66C1-4D33-BD2A-E47691B589AB}">
      <dgm:prSet/>
      <dgm:spPr/>
      <dgm:t>
        <a:bodyPr/>
        <a:lstStyle/>
        <a:p>
          <a:endParaRPr lang="en-US" sz="2400" b="1">
            <a:solidFill>
              <a:schemeClr val="tx1"/>
            </a:solidFill>
          </a:endParaRPr>
        </a:p>
      </dgm:t>
    </dgm:pt>
    <dgm:pt modelId="{32FE63EF-55A3-43F9-9DC0-BA08524899B9}">
      <dgm:prSet phldrT="[Text]" custT="1"/>
      <dgm:spPr>
        <a:noFill/>
        <a:ln>
          <a:solidFill>
            <a:schemeClr val="tx1"/>
          </a:solidFill>
        </a:ln>
      </dgm:spPr>
      <dgm:t>
        <a:bodyPr/>
        <a:lstStyle/>
        <a:p>
          <a:endParaRPr lang="en-US" sz="2400" b="1" dirty="0">
            <a:solidFill>
              <a:schemeClr val="bg1">
                <a:lumMod val="85000"/>
              </a:schemeClr>
            </a:solidFill>
          </a:endParaRPr>
        </a:p>
      </dgm:t>
    </dgm:pt>
    <dgm:pt modelId="{1B6E0B21-DD4F-4C94-AAF0-9DB8CBDD8C59}" type="parTrans" cxnId="{82045E1D-DF79-450F-B1FE-3C7F13764184}">
      <dgm:prSet/>
      <dgm:spPr/>
      <dgm:t>
        <a:bodyPr/>
        <a:lstStyle/>
        <a:p>
          <a:endParaRPr lang="en-US" sz="2400" b="1">
            <a:solidFill>
              <a:schemeClr val="tx1"/>
            </a:solidFill>
          </a:endParaRPr>
        </a:p>
      </dgm:t>
    </dgm:pt>
    <dgm:pt modelId="{D7D478D6-1164-4B15-B153-1E9DFEC2CEF8}" type="sibTrans" cxnId="{82045E1D-DF79-450F-B1FE-3C7F13764184}">
      <dgm:prSet/>
      <dgm:spPr/>
      <dgm:t>
        <a:bodyPr/>
        <a:lstStyle/>
        <a:p>
          <a:endParaRPr lang="en-US" sz="2400" b="1">
            <a:solidFill>
              <a:schemeClr val="tx1"/>
            </a:solidFill>
          </a:endParaRPr>
        </a:p>
      </dgm:t>
    </dgm:pt>
    <dgm:pt modelId="{5B040092-5837-4972-BFEC-B0D63FE0C281}" type="pres">
      <dgm:prSet presAssocID="{4D33547C-AE45-4E5E-B768-E68A139390F6}" presName="CompostProcess" presStyleCnt="0">
        <dgm:presLayoutVars>
          <dgm:dir/>
          <dgm:resizeHandles val="exact"/>
        </dgm:presLayoutVars>
      </dgm:prSet>
      <dgm:spPr/>
    </dgm:pt>
    <dgm:pt modelId="{2521B93B-4BA5-431A-A4E0-636B6F66A224}" type="pres">
      <dgm:prSet presAssocID="{4D33547C-AE45-4E5E-B768-E68A139390F6}" presName="arrow" presStyleLbl="bgShp" presStyleIdx="0" presStyleCnt="1" custScaleX="117647" custScaleY="87831"/>
      <dgm:spPr/>
    </dgm:pt>
    <dgm:pt modelId="{F12AF56F-95D4-4FAA-87F5-B081F1FF7AE6}" type="pres">
      <dgm:prSet presAssocID="{4D33547C-AE45-4E5E-B768-E68A139390F6}" presName="linearProcess" presStyleCnt="0"/>
      <dgm:spPr/>
    </dgm:pt>
    <dgm:pt modelId="{70E6E42A-17F0-4A39-9C57-645EDF7462BB}" type="pres">
      <dgm:prSet presAssocID="{2AB57CBE-B3A1-4EB4-83EB-0E0BA01E0F17}" presName="textNode" presStyleLbl="node1" presStyleIdx="0" presStyleCnt="5" custScaleX="72704" custLinFactX="-453" custLinFactNeighborX="-100000" custLinFactNeighborY="-18504">
        <dgm:presLayoutVars>
          <dgm:bulletEnabled val="1"/>
        </dgm:presLayoutVars>
      </dgm:prSet>
      <dgm:spPr/>
    </dgm:pt>
    <dgm:pt modelId="{E36378F2-567E-4B6D-A5D6-364ABD2B4850}" type="pres">
      <dgm:prSet presAssocID="{9C69E7A8-BA02-4B2E-BAF4-32F7D21070E6}" presName="sibTrans" presStyleCnt="0"/>
      <dgm:spPr/>
    </dgm:pt>
    <dgm:pt modelId="{4DC515FE-0C2E-4222-802D-2FED57B7614E}" type="pres">
      <dgm:prSet presAssocID="{F7DC85D0-7039-484F-8DAE-F45B34E7F704}" presName="textNode" presStyleLbl="node1" presStyleIdx="1" presStyleCnt="5" custScaleX="73980" custLinFactNeighborX="-57317" custLinFactNeighborY="-18504">
        <dgm:presLayoutVars>
          <dgm:bulletEnabled val="1"/>
        </dgm:presLayoutVars>
      </dgm:prSet>
      <dgm:spPr/>
    </dgm:pt>
    <dgm:pt modelId="{5425DB0C-8EA5-49D7-B787-53E2D3CC3840}" type="pres">
      <dgm:prSet presAssocID="{3AC2A818-4E96-48BD-A628-590BC49B794D}" presName="sibTrans" presStyleCnt="0"/>
      <dgm:spPr/>
    </dgm:pt>
    <dgm:pt modelId="{C0B5FBB3-081D-409A-BEC0-DF5E30910416}" type="pres">
      <dgm:prSet presAssocID="{25CD5714-8665-44EE-B7F1-CA922EAC1B17}" presName="textNode" presStyleLbl="node1" presStyleIdx="2" presStyleCnt="5" custScaleX="76008" custLinFactX="-1062" custLinFactNeighborX="-100000" custLinFactNeighborY="-18504">
        <dgm:presLayoutVars>
          <dgm:bulletEnabled val="1"/>
        </dgm:presLayoutVars>
      </dgm:prSet>
      <dgm:spPr/>
    </dgm:pt>
    <dgm:pt modelId="{3D2569DE-2156-45D9-8840-47B522350F11}" type="pres">
      <dgm:prSet presAssocID="{209E9CBB-27F2-4B81-B1DC-DABD975FE833}" presName="sibTrans" presStyleCnt="0"/>
      <dgm:spPr/>
    </dgm:pt>
    <dgm:pt modelId="{BC244180-A1DF-4251-9F2E-C02518681B53}" type="pres">
      <dgm:prSet presAssocID="{C77D5AEF-6E5A-400E-9D45-475D8BD24BAE}" presName="textNode" presStyleLbl="node1" presStyleIdx="3" presStyleCnt="5" custScaleX="72289" custLinFactX="-9451" custLinFactNeighborX="-100000" custLinFactNeighborY="-18504">
        <dgm:presLayoutVars>
          <dgm:bulletEnabled val="1"/>
        </dgm:presLayoutVars>
      </dgm:prSet>
      <dgm:spPr/>
    </dgm:pt>
    <dgm:pt modelId="{9838E477-9887-4503-ACDD-4C5194A5A85B}" type="pres">
      <dgm:prSet presAssocID="{FC1B2ED2-4F77-4682-9166-3271F98F7483}" presName="sibTrans" presStyleCnt="0"/>
      <dgm:spPr/>
    </dgm:pt>
    <dgm:pt modelId="{5092918F-BEE1-4328-992E-DFB9B03FC85B}" type="pres">
      <dgm:prSet presAssocID="{32FE63EF-55A3-43F9-9DC0-BA08524899B9}" presName="textNode" presStyleLbl="node1" presStyleIdx="4" presStyleCnt="5" custScaleX="71905" custLinFactX="-17064" custLinFactNeighborX="-100000" custLinFactNeighborY="-18504">
        <dgm:presLayoutVars>
          <dgm:bulletEnabled val="1"/>
        </dgm:presLayoutVars>
      </dgm:prSet>
      <dgm:spPr/>
    </dgm:pt>
  </dgm:ptLst>
  <dgm:cxnLst>
    <dgm:cxn modelId="{82045E1D-DF79-450F-B1FE-3C7F13764184}" srcId="{4D33547C-AE45-4E5E-B768-E68A139390F6}" destId="{32FE63EF-55A3-43F9-9DC0-BA08524899B9}" srcOrd="4" destOrd="0" parTransId="{1B6E0B21-DD4F-4C94-AAF0-9DB8CBDD8C59}" sibTransId="{D7D478D6-1164-4B15-B153-1E9DFEC2CEF8}"/>
    <dgm:cxn modelId="{5DD25467-2701-467E-91E3-3BB0E8A16D8C}" srcId="{4D33547C-AE45-4E5E-B768-E68A139390F6}" destId="{2AB57CBE-B3A1-4EB4-83EB-0E0BA01E0F17}" srcOrd="0" destOrd="0" parTransId="{53F8F382-7470-4B7C-9A60-BE1F2D73150E}" sibTransId="{9C69E7A8-BA02-4B2E-BAF4-32F7D21070E6}"/>
    <dgm:cxn modelId="{A0132152-B854-4AD9-ACC5-924A85675779}" srcId="{4D33547C-AE45-4E5E-B768-E68A139390F6}" destId="{F7DC85D0-7039-484F-8DAE-F45B34E7F704}" srcOrd="1" destOrd="0" parTransId="{27F4E52E-37FA-4DB3-B429-84019A371447}" sibTransId="{3AC2A818-4E96-48BD-A628-590BC49B794D}"/>
    <dgm:cxn modelId="{5FA8C99B-0481-40C9-A5CC-598A60506F2D}" type="presOf" srcId="{4D33547C-AE45-4E5E-B768-E68A139390F6}" destId="{5B040092-5837-4972-BFEC-B0D63FE0C281}" srcOrd="0" destOrd="0" presId="urn:microsoft.com/office/officeart/2005/8/layout/hProcess9"/>
    <dgm:cxn modelId="{C6F18BAF-1865-455E-B6D5-BCA66ABE5173}" type="presOf" srcId="{2AB57CBE-B3A1-4EB4-83EB-0E0BA01E0F17}" destId="{70E6E42A-17F0-4A39-9C57-645EDF7462BB}" srcOrd="0" destOrd="0" presId="urn:microsoft.com/office/officeart/2005/8/layout/hProcess9"/>
    <dgm:cxn modelId="{94BA1EB5-D8A6-4E87-B66E-14D2D9C7048C}" type="presOf" srcId="{32FE63EF-55A3-43F9-9DC0-BA08524899B9}" destId="{5092918F-BEE1-4328-992E-DFB9B03FC85B}" srcOrd="0" destOrd="0" presId="urn:microsoft.com/office/officeart/2005/8/layout/hProcess9"/>
    <dgm:cxn modelId="{2B2844B6-F917-4DD3-8DCF-74ED9E9258A3}" type="presOf" srcId="{25CD5714-8665-44EE-B7F1-CA922EAC1B17}" destId="{C0B5FBB3-081D-409A-BEC0-DF5E30910416}" srcOrd="0" destOrd="0" presId="urn:microsoft.com/office/officeart/2005/8/layout/hProcess9"/>
    <dgm:cxn modelId="{DD022FC8-ACF6-4750-9D30-F56D87206F5B}" srcId="{4D33547C-AE45-4E5E-B768-E68A139390F6}" destId="{25CD5714-8665-44EE-B7F1-CA922EAC1B17}" srcOrd="2" destOrd="0" parTransId="{21FCF964-3AF9-484A-9038-D63B5C6D603E}" sibTransId="{209E9CBB-27F2-4B81-B1DC-DABD975FE833}"/>
    <dgm:cxn modelId="{4B9DD2D7-6111-4FDC-B3FF-73FCECF357A8}" type="presOf" srcId="{C77D5AEF-6E5A-400E-9D45-475D8BD24BAE}" destId="{BC244180-A1DF-4251-9F2E-C02518681B53}" srcOrd="0" destOrd="0" presId="urn:microsoft.com/office/officeart/2005/8/layout/hProcess9"/>
    <dgm:cxn modelId="{E1A4CAEF-66C1-4D33-BD2A-E47691B589AB}" srcId="{4D33547C-AE45-4E5E-B768-E68A139390F6}" destId="{C77D5AEF-6E5A-400E-9D45-475D8BD24BAE}" srcOrd="3" destOrd="0" parTransId="{B9DB551D-D988-4F79-B6FB-58AEC41846DC}" sibTransId="{FC1B2ED2-4F77-4682-9166-3271F98F7483}"/>
    <dgm:cxn modelId="{ECF7F6F2-15E6-4721-A384-B8F05AA6F621}" type="presOf" srcId="{F7DC85D0-7039-484F-8DAE-F45B34E7F704}" destId="{4DC515FE-0C2E-4222-802D-2FED57B7614E}" srcOrd="0" destOrd="0" presId="urn:microsoft.com/office/officeart/2005/8/layout/hProcess9"/>
    <dgm:cxn modelId="{5A4ACFB1-E218-47D8-83D8-C6B5F43BB2A5}" type="presParOf" srcId="{5B040092-5837-4972-BFEC-B0D63FE0C281}" destId="{2521B93B-4BA5-431A-A4E0-636B6F66A224}" srcOrd="0" destOrd="0" presId="urn:microsoft.com/office/officeart/2005/8/layout/hProcess9"/>
    <dgm:cxn modelId="{D160E4B3-743F-4025-BE9D-1542277AAA4E}" type="presParOf" srcId="{5B040092-5837-4972-BFEC-B0D63FE0C281}" destId="{F12AF56F-95D4-4FAA-87F5-B081F1FF7AE6}" srcOrd="1" destOrd="0" presId="urn:microsoft.com/office/officeart/2005/8/layout/hProcess9"/>
    <dgm:cxn modelId="{28D377FE-DD5F-4313-9981-FAADBB681B35}" type="presParOf" srcId="{F12AF56F-95D4-4FAA-87F5-B081F1FF7AE6}" destId="{70E6E42A-17F0-4A39-9C57-645EDF7462BB}" srcOrd="0" destOrd="0" presId="urn:microsoft.com/office/officeart/2005/8/layout/hProcess9"/>
    <dgm:cxn modelId="{6C810E04-BFB9-422A-9A82-33B9658F8314}" type="presParOf" srcId="{F12AF56F-95D4-4FAA-87F5-B081F1FF7AE6}" destId="{E36378F2-567E-4B6D-A5D6-364ABD2B4850}" srcOrd="1" destOrd="0" presId="urn:microsoft.com/office/officeart/2005/8/layout/hProcess9"/>
    <dgm:cxn modelId="{31D0DC43-A5A1-4040-A0FD-2046944ACCE6}" type="presParOf" srcId="{F12AF56F-95D4-4FAA-87F5-B081F1FF7AE6}" destId="{4DC515FE-0C2E-4222-802D-2FED57B7614E}" srcOrd="2" destOrd="0" presId="urn:microsoft.com/office/officeart/2005/8/layout/hProcess9"/>
    <dgm:cxn modelId="{F650A953-B40F-4745-9636-163904C746E2}" type="presParOf" srcId="{F12AF56F-95D4-4FAA-87F5-B081F1FF7AE6}" destId="{5425DB0C-8EA5-49D7-B787-53E2D3CC3840}" srcOrd="3" destOrd="0" presId="urn:microsoft.com/office/officeart/2005/8/layout/hProcess9"/>
    <dgm:cxn modelId="{BFC5043B-3438-46EA-93C4-C920CA0F3932}" type="presParOf" srcId="{F12AF56F-95D4-4FAA-87F5-B081F1FF7AE6}" destId="{C0B5FBB3-081D-409A-BEC0-DF5E30910416}" srcOrd="4" destOrd="0" presId="urn:microsoft.com/office/officeart/2005/8/layout/hProcess9"/>
    <dgm:cxn modelId="{9A544805-AB22-4766-B0E3-AA4F6F17AB40}" type="presParOf" srcId="{F12AF56F-95D4-4FAA-87F5-B081F1FF7AE6}" destId="{3D2569DE-2156-45D9-8840-47B522350F11}" srcOrd="5" destOrd="0" presId="urn:microsoft.com/office/officeart/2005/8/layout/hProcess9"/>
    <dgm:cxn modelId="{9F8958DD-34A6-4FCF-8721-3C221BAE6E5A}" type="presParOf" srcId="{F12AF56F-95D4-4FAA-87F5-B081F1FF7AE6}" destId="{BC244180-A1DF-4251-9F2E-C02518681B53}" srcOrd="6" destOrd="0" presId="urn:microsoft.com/office/officeart/2005/8/layout/hProcess9"/>
    <dgm:cxn modelId="{2885AC33-5B67-4B0C-A34D-6CFD2B713784}" type="presParOf" srcId="{F12AF56F-95D4-4FAA-87F5-B081F1FF7AE6}" destId="{9838E477-9887-4503-ACDD-4C5194A5A85B}" srcOrd="7" destOrd="0" presId="urn:microsoft.com/office/officeart/2005/8/layout/hProcess9"/>
    <dgm:cxn modelId="{C998DDDF-C225-4855-A963-FE843F695528}" type="presParOf" srcId="{F12AF56F-95D4-4FAA-87F5-B081F1FF7AE6}" destId="{5092918F-BEE1-4328-992E-DFB9B03FC85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DE108-E3C0-447F-8B8D-B95952F2D20A}" type="doc">
      <dgm:prSet loTypeId="urn:microsoft.com/office/officeart/2005/8/layout/hProcess9" loCatId="process" qsTypeId="urn:microsoft.com/office/officeart/2005/8/quickstyle/simple1" qsCatId="simple" csTypeId="urn:microsoft.com/office/officeart/2005/8/colors/accent5_2" csCatId="accent5" phldr="1"/>
      <dgm:spPr/>
    </dgm:pt>
    <dgm:pt modelId="{167FC27D-DDC7-4D06-B8C8-4A5C2677CABB}">
      <dgm:prSet phldrT="[Text]" custT="1"/>
      <dgm:spPr/>
      <dgm:t>
        <a:bodyPr/>
        <a:lstStyle/>
        <a:p>
          <a:r>
            <a:rPr lang="en-US" sz="2400" b="1" i="1" dirty="0"/>
            <a:t>Ask</a:t>
          </a:r>
          <a:endParaRPr lang="en-US" sz="2400" i="1" dirty="0"/>
        </a:p>
        <a:p>
          <a:r>
            <a:rPr lang="en-US" sz="2400" dirty="0"/>
            <a:t>Ask information on what the client knows about vaccines</a:t>
          </a:r>
        </a:p>
      </dgm:t>
    </dgm:pt>
    <dgm:pt modelId="{E6DFFE8D-B514-41C3-A178-EF70808EA887}" type="parTrans" cxnId="{7DB6252B-001E-45A2-88D9-DF1562EB30CC}">
      <dgm:prSet/>
      <dgm:spPr/>
      <dgm:t>
        <a:bodyPr/>
        <a:lstStyle/>
        <a:p>
          <a:endParaRPr lang="en-US"/>
        </a:p>
      </dgm:t>
    </dgm:pt>
    <dgm:pt modelId="{F7E75F5A-4DCF-4DCD-9905-7204478E179E}" type="sibTrans" cxnId="{7DB6252B-001E-45A2-88D9-DF1562EB30CC}">
      <dgm:prSet/>
      <dgm:spPr/>
      <dgm:t>
        <a:bodyPr/>
        <a:lstStyle/>
        <a:p>
          <a:endParaRPr lang="en-US"/>
        </a:p>
      </dgm:t>
    </dgm:pt>
    <dgm:pt modelId="{B60C3986-17A1-434C-BF7C-9EB4F3880B52}">
      <dgm:prSet phldrT="[Text]" custT="1"/>
      <dgm:spPr/>
      <dgm:t>
        <a:bodyPr/>
        <a:lstStyle/>
        <a:p>
          <a:r>
            <a:rPr lang="en-US" sz="2400" b="1" i="1" dirty="0"/>
            <a:t>Permission to Provide</a:t>
          </a:r>
          <a:r>
            <a:rPr lang="en-US" sz="2400" i="1" dirty="0"/>
            <a:t> </a:t>
          </a:r>
        </a:p>
        <a:p>
          <a:endParaRPr lang="en-US" sz="1100" i="1" dirty="0"/>
        </a:p>
        <a:p>
          <a:r>
            <a:rPr lang="en-US" sz="2400" dirty="0"/>
            <a:t>Share information on vaccines</a:t>
          </a:r>
        </a:p>
      </dgm:t>
    </dgm:pt>
    <dgm:pt modelId="{17D23EF4-6F68-4C1F-A5A3-CB5834B2BC76}" type="parTrans" cxnId="{B94233B6-26FA-49E7-9D4E-23801A18E978}">
      <dgm:prSet/>
      <dgm:spPr/>
      <dgm:t>
        <a:bodyPr/>
        <a:lstStyle/>
        <a:p>
          <a:endParaRPr lang="en-US"/>
        </a:p>
      </dgm:t>
    </dgm:pt>
    <dgm:pt modelId="{D9D34989-6DF9-4FC5-B27E-4DA566D19135}" type="sibTrans" cxnId="{B94233B6-26FA-49E7-9D4E-23801A18E978}">
      <dgm:prSet/>
      <dgm:spPr/>
      <dgm:t>
        <a:bodyPr/>
        <a:lstStyle/>
        <a:p>
          <a:endParaRPr lang="en-US"/>
        </a:p>
      </dgm:t>
    </dgm:pt>
    <dgm:pt modelId="{26C3D0E7-B31F-4270-BBC7-EA7C1FD3305E}">
      <dgm:prSet phldrT="[Text]" custT="1"/>
      <dgm:spPr/>
      <dgm:t>
        <a:bodyPr/>
        <a:lstStyle/>
        <a:p>
          <a:r>
            <a:rPr lang="en-US" sz="2400" b="1" i="1" dirty="0"/>
            <a:t>Verify</a:t>
          </a:r>
          <a:endParaRPr lang="en-US" sz="2400" i="1" dirty="0"/>
        </a:p>
        <a:p>
          <a:r>
            <a:rPr lang="en-US" sz="2400" dirty="0"/>
            <a:t>Verify what they have understood and what they will do with this information</a:t>
          </a:r>
        </a:p>
      </dgm:t>
    </dgm:pt>
    <dgm:pt modelId="{1B490EE9-455C-4C34-9016-29D0EB160CF3}" type="parTrans" cxnId="{1FDCD14D-3DF8-4342-AE24-C6EC38CA4213}">
      <dgm:prSet/>
      <dgm:spPr/>
      <dgm:t>
        <a:bodyPr/>
        <a:lstStyle/>
        <a:p>
          <a:endParaRPr lang="en-US"/>
        </a:p>
      </dgm:t>
    </dgm:pt>
    <dgm:pt modelId="{0BCA2AC3-BAC6-4370-8428-EB4C56A2D5D2}" type="sibTrans" cxnId="{1FDCD14D-3DF8-4342-AE24-C6EC38CA4213}">
      <dgm:prSet/>
      <dgm:spPr/>
      <dgm:t>
        <a:bodyPr/>
        <a:lstStyle/>
        <a:p>
          <a:endParaRPr lang="en-US"/>
        </a:p>
      </dgm:t>
    </dgm:pt>
    <dgm:pt modelId="{0B32335E-8D22-48EA-9D50-B92E3D3152E9}" type="pres">
      <dgm:prSet presAssocID="{858DE108-E3C0-447F-8B8D-B95952F2D20A}" presName="CompostProcess" presStyleCnt="0">
        <dgm:presLayoutVars>
          <dgm:dir/>
          <dgm:resizeHandles val="exact"/>
        </dgm:presLayoutVars>
      </dgm:prSet>
      <dgm:spPr/>
    </dgm:pt>
    <dgm:pt modelId="{DEFE571F-972A-46DD-B2C7-4FD8EEDC013F}" type="pres">
      <dgm:prSet presAssocID="{858DE108-E3C0-447F-8B8D-B95952F2D20A}" presName="arrow" presStyleLbl="bgShp" presStyleIdx="0" presStyleCnt="1" custLinFactNeighborX="50" custLinFactNeighborY="-6464"/>
      <dgm:spPr/>
    </dgm:pt>
    <dgm:pt modelId="{C85F7F03-DBB0-40BB-8F94-59F401DDF4C8}" type="pres">
      <dgm:prSet presAssocID="{858DE108-E3C0-447F-8B8D-B95952F2D20A}" presName="linearProcess" presStyleCnt="0"/>
      <dgm:spPr/>
    </dgm:pt>
    <dgm:pt modelId="{590455EE-EBD1-47E7-B941-FC292D37E299}" type="pres">
      <dgm:prSet presAssocID="{167FC27D-DDC7-4D06-B8C8-4A5C2677CABB}" presName="textNode" presStyleLbl="node1" presStyleIdx="0" presStyleCnt="3" custLinFactNeighborX="-884" custLinFactNeighborY="-7123">
        <dgm:presLayoutVars>
          <dgm:bulletEnabled val="1"/>
        </dgm:presLayoutVars>
      </dgm:prSet>
      <dgm:spPr/>
    </dgm:pt>
    <dgm:pt modelId="{0C2D9BA1-41C9-4437-AEE6-0707709EFDDC}" type="pres">
      <dgm:prSet presAssocID="{F7E75F5A-4DCF-4DCD-9905-7204478E179E}" presName="sibTrans" presStyleCnt="0"/>
      <dgm:spPr/>
    </dgm:pt>
    <dgm:pt modelId="{2E5A4EDB-D638-442A-931B-6286012A8465}" type="pres">
      <dgm:prSet presAssocID="{B60C3986-17A1-434C-BF7C-9EB4F3880B52}" presName="textNode" presStyleLbl="node1" presStyleIdx="1" presStyleCnt="3" custLinFactNeighborX="-44610" custLinFactNeighborY="-7123">
        <dgm:presLayoutVars>
          <dgm:bulletEnabled val="1"/>
        </dgm:presLayoutVars>
      </dgm:prSet>
      <dgm:spPr/>
    </dgm:pt>
    <dgm:pt modelId="{AE4D1165-36B6-4253-B121-9E1E70871D79}" type="pres">
      <dgm:prSet presAssocID="{D9D34989-6DF9-4FC5-B27E-4DA566D19135}" presName="sibTrans" presStyleCnt="0"/>
      <dgm:spPr/>
    </dgm:pt>
    <dgm:pt modelId="{6DC0E644-F635-421E-A870-2705657CD8A3}" type="pres">
      <dgm:prSet presAssocID="{26C3D0E7-B31F-4270-BBC7-EA7C1FD3305E}" presName="textNode" presStyleLbl="node1" presStyleIdx="2" presStyleCnt="3" custScaleX="115433" custLinFactNeighborX="-78786" custLinFactNeighborY="-7123">
        <dgm:presLayoutVars>
          <dgm:bulletEnabled val="1"/>
        </dgm:presLayoutVars>
      </dgm:prSet>
      <dgm:spPr/>
    </dgm:pt>
  </dgm:ptLst>
  <dgm:cxnLst>
    <dgm:cxn modelId="{7DB6252B-001E-45A2-88D9-DF1562EB30CC}" srcId="{858DE108-E3C0-447F-8B8D-B95952F2D20A}" destId="{167FC27D-DDC7-4D06-B8C8-4A5C2677CABB}" srcOrd="0" destOrd="0" parTransId="{E6DFFE8D-B514-41C3-A178-EF70808EA887}" sibTransId="{F7E75F5A-4DCF-4DCD-9905-7204478E179E}"/>
    <dgm:cxn modelId="{2C8F0946-291C-4A81-82FB-104D78E47217}" type="presOf" srcId="{858DE108-E3C0-447F-8B8D-B95952F2D20A}" destId="{0B32335E-8D22-48EA-9D50-B92E3D3152E9}" srcOrd="0" destOrd="0" presId="urn:microsoft.com/office/officeart/2005/8/layout/hProcess9"/>
    <dgm:cxn modelId="{418D7E69-C418-4307-B1D7-8951186152AE}" type="presOf" srcId="{B60C3986-17A1-434C-BF7C-9EB4F3880B52}" destId="{2E5A4EDB-D638-442A-931B-6286012A8465}" srcOrd="0" destOrd="0" presId="urn:microsoft.com/office/officeart/2005/8/layout/hProcess9"/>
    <dgm:cxn modelId="{1FDCD14D-3DF8-4342-AE24-C6EC38CA4213}" srcId="{858DE108-E3C0-447F-8B8D-B95952F2D20A}" destId="{26C3D0E7-B31F-4270-BBC7-EA7C1FD3305E}" srcOrd="2" destOrd="0" parTransId="{1B490EE9-455C-4C34-9016-29D0EB160CF3}" sibTransId="{0BCA2AC3-BAC6-4370-8428-EB4C56A2D5D2}"/>
    <dgm:cxn modelId="{9BF1EB8E-BBFF-4B26-BF5A-6F599279609B}" type="presOf" srcId="{167FC27D-DDC7-4D06-B8C8-4A5C2677CABB}" destId="{590455EE-EBD1-47E7-B941-FC292D37E299}" srcOrd="0" destOrd="0" presId="urn:microsoft.com/office/officeart/2005/8/layout/hProcess9"/>
    <dgm:cxn modelId="{B94233B6-26FA-49E7-9D4E-23801A18E978}" srcId="{858DE108-E3C0-447F-8B8D-B95952F2D20A}" destId="{B60C3986-17A1-434C-BF7C-9EB4F3880B52}" srcOrd="1" destOrd="0" parTransId="{17D23EF4-6F68-4C1F-A5A3-CB5834B2BC76}" sibTransId="{D9D34989-6DF9-4FC5-B27E-4DA566D19135}"/>
    <dgm:cxn modelId="{2779E2FC-7F77-4DCE-BA1D-FE13D942E751}" type="presOf" srcId="{26C3D0E7-B31F-4270-BBC7-EA7C1FD3305E}" destId="{6DC0E644-F635-421E-A870-2705657CD8A3}" srcOrd="0" destOrd="0" presId="urn:microsoft.com/office/officeart/2005/8/layout/hProcess9"/>
    <dgm:cxn modelId="{849CC98A-B38D-4DFA-9726-1A615498804B}" type="presParOf" srcId="{0B32335E-8D22-48EA-9D50-B92E3D3152E9}" destId="{DEFE571F-972A-46DD-B2C7-4FD8EEDC013F}" srcOrd="0" destOrd="0" presId="urn:microsoft.com/office/officeart/2005/8/layout/hProcess9"/>
    <dgm:cxn modelId="{B7783A0E-32CC-407E-9E59-C67CBD95A2B6}" type="presParOf" srcId="{0B32335E-8D22-48EA-9D50-B92E3D3152E9}" destId="{C85F7F03-DBB0-40BB-8F94-59F401DDF4C8}" srcOrd="1" destOrd="0" presId="urn:microsoft.com/office/officeart/2005/8/layout/hProcess9"/>
    <dgm:cxn modelId="{010332C2-B852-4277-BB9D-190F5C31EA5C}" type="presParOf" srcId="{C85F7F03-DBB0-40BB-8F94-59F401DDF4C8}" destId="{590455EE-EBD1-47E7-B941-FC292D37E299}" srcOrd="0" destOrd="0" presId="urn:microsoft.com/office/officeart/2005/8/layout/hProcess9"/>
    <dgm:cxn modelId="{C2FC7DF2-C2B2-4B94-AE47-34C918B82F51}" type="presParOf" srcId="{C85F7F03-DBB0-40BB-8F94-59F401DDF4C8}" destId="{0C2D9BA1-41C9-4437-AEE6-0707709EFDDC}" srcOrd="1" destOrd="0" presId="urn:microsoft.com/office/officeart/2005/8/layout/hProcess9"/>
    <dgm:cxn modelId="{CFE11BF7-90A2-439F-8541-4A152F4073DE}" type="presParOf" srcId="{C85F7F03-DBB0-40BB-8F94-59F401DDF4C8}" destId="{2E5A4EDB-D638-442A-931B-6286012A8465}" srcOrd="2" destOrd="0" presId="urn:microsoft.com/office/officeart/2005/8/layout/hProcess9"/>
    <dgm:cxn modelId="{84257B82-EC8B-4F2F-AAF8-5E685909BD70}" type="presParOf" srcId="{C85F7F03-DBB0-40BB-8F94-59F401DDF4C8}" destId="{AE4D1165-36B6-4253-B121-9E1E70871D79}" srcOrd="3" destOrd="0" presId="urn:microsoft.com/office/officeart/2005/8/layout/hProcess9"/>
    <dgm:cxn modelId="{EE397178-C218-4E84-ABE9-9A186BCA6735}" type="presParOf" srcId="{C85F7F03-DBB0-40BB-8F94-59F401DDF4C8}" destId="{6DC0E644-F635-421E-A870-2705657CD8A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33547C-AE45-4E5E-B768-E68A139390F6}" type="doc">
      <dgm:prSet loTypeId="urn:microsoft.com/office/officeart/2005/8/layout/hProcess9" loCatId="process" qsTypeId="urn:microsoft.com/office/officeart/2005/8/quickstyle/simple1" qsCatId="simple" csTypeId="urn:microsoft.com/office/officeart/2005/8/colors/accent1_2" csCatId="accent1" phldr="1"/>
      <dgm:spPr/>
    </dgm:pt>
    <dgm:pt modelId="{2AB57CBE-B3A1-4EB4-83EB-0E0BA01E0F17}">
      <dgm:prSet phldrT="[Text]" custT="1"/>
      <dgm:spPr>
        <a:solidFill>
          <a:schemeClr val="accent5">
            <a:lumMod val="20000"/>
            <a:lumOff val="80000"/>
          </a:schemeClr>
        </a:solidFill>
        <a:ln>
          <a:solidFill>
            <a:schemeClr val="tx1"/>
          </a:solidFill>
        </a:ln>
      </dgm:spPr>
      <dgm:t>
        <a:bodyPr/>
        <a:lstStyle/>
        <a:p>
          <a:r>
            <a:rPr lang="en-GB" sz="2400" b="1" dirty="0">
              <a:solidFill>
                <a:schemeClr val="tx1"/>
              </a:solidFill>
            </a:rPr>
            <a:t>1</a:t>
          </a:r>
          <a:endParaRPr lang="en-US" sz="2400" b="1" dirty="0">
            <a:solidFill>
              <a:schemeClr val="tx1"/>
            </a:solidFill>
          </a:endParaRPr>
        </a:p>
      </dgm:t>
    </dgm:pt>
    <dgm:pt modelId="{53F8F382-7470-4B7C-9A60-BE1F2D73150E}" type="parTrans" cxnId="{5DD25467-2701-467E-91E3-3BB0E8A16D8C}">
      <dgm:prSet/>
      <dgm:spPr/>
      <dgm:t>
        <a:bodyPr/>
        <a:lstStyle/>
        <a:p>
          <a:endParaRPr lang="en-US" sz="2400" b="1">
            <a:solidFill>
              <a:schemeClr val="tx1"/>
            </a:solidFill>
          </a:endParaRPr>
        </a:p>
      </dgm:t>
    </dgm:pt>
    <dgm:pt modelId="{9C69E7A8-BA02-4B2E-BAF4-32F7D21070E6}" type="sibTrans" cxnId="{5DD25467-2701-467E-91E3-3BB0E8A16D8C}">
      <dgm:prSet/>
      <dgm:spPr/>
      <dgm:t>
        <a:bodyPr/>
        <a:lstStyle/>
        <a:p>
          <a:endParaRPr lang="en-US" sz="2400" b="1">
            <a:solidFill>
              <a:schemeClr val="tx1"/>
            </a:solidFill>
          </a:endParaRPr>
        </a:p>
      </dgm:t>
    </dgm:pt>
    <dgm:pt modelId="{F7DC85D0-7039-484F-8DAE-F45B34E7F704}">
      <dgm:prSet phldrT="[Text]" custT="1"/>
      <dgm:spPr>
        <a:solidFill>
          <a:schemeClr val="accent5">
            <a:lumMod val="40000"/>
            <a:lumOff val="60000"/>
          </a:schemeClr>
        </a:solidFill>
        <a:ln>
          <a:solidFill>
            <a:schemeClr val="tx1"/>
          </a:solidFill>
        </a:ln>
      </dgm:spPr>
      <dgm:t>
        <a:bodyPr/>
        <a:lstStyle/>
        <a:p>
          <a:r>
            <a:rPr lang="en-GB" sz="2400" b="1" dirty="0">
              <a:solidFill>
                <a:schemeClr val="tx1"/>
              </a:solidFill>
            </a:rPr>
            <a:t>2</a:t>
          </a:r>
          <a:endParaRPr lang="en-US" sz="2400" b="1" dirty="0">
            <a:solidFill>
              <a:schemeClr val="tx1"/>
            </a:solidFill>
          </a:endParaRPr>
        </a:p>
      </dgm:t>
    </dgm:pt>
    <dgm:pt modelId="{27F4E52E-37FA-4DB3-B429-84019A371447}" type="parTrans" cxnId="{A0132152-B854-4AD9-ACC5-924A85675779}">
      <dgm:prSet/>
      <dgm:spPr/>
      <dgm:t>
        <a:bodyPr/>
        <a:lstStyle/>
        <a:p>
          <a:endParaRPr lang="en-US" sz="2400" b="1">
            <a:solidFill>
              <a:schemeClr val="tx1"/>
            </a:solidFill>
          </a:endParaRPr>
        </a:p>
      </dgm:t>
    </dgm:pt>
    <dgm:pt modelId="{3AC2A818-4E96-48BD-A628-590BC49B794D}" type="sibTrans" cxnId="{A0132152-B854-4AD9-ACC5-924A85675779}">
      <dgm:prSet/>
      <dgm:spPr/>
      <dgm:t>
        <a:bodyPr/>
        <a:lstStyle/>
        <a:p>
          <a:endParaRPr lang="en-US" sz="2400" b="1">
            <a:solidFill>
              <a:schemeClr val="tx1"/>
            </a:solidFill>
          </a:endParaRPr>
        </a:p>
      </dgm:t>
    </dgm:pt>
    <dgm:pt modelId="{25CD5714-8665-44EE-B7F1-CA922EAC1B17}">
      <dgm:prSet phldrT="[Text]" custT="1"/>
      <dgm:spPr>
        <a:solidFill>
          <a:schemeClr val="accent5">
            <a:lumMod val="60000"/>
            <a:lumOff val="40000"/>
          </a:schemeClr>
        </a:solidFill>
        <a:ln>
          <a:solidFill>
            <a:schemeClr val="tx1"/>
          </a:solidFill>
        </a:ln>
      </dgm:spPr>
      <dgm:t>
        <a:bodyPr/>
        <a:lstStyle/>
        <a:p>
          <a:r>
            <a:rPr lang="en-GB" sz="2400" b="1" dirty="0">
              <a:solidFill>
                <a:schemeClr val="tx1"/>
              </a:solidFill>
            </a:rPr>
            <a:t>3</a:t>
          </a:r>
          <a:endParaRPr lang="en-US" sz="2400" b="1" dirty="0">
            <a:solidFill>
              <a:schemeClr val="tx1"/>
            </a:solidFill>
          </a:endParaRPr>
        </a:p>
      </dgm:t>
    </dgm:pt>
    <dgm:pt modelId="{21FCF964-3AF9-484A-9038-D63B5C6D603E}" type="parTrans" cxnId="{DD022FC8-ACF6-4750-9D30-F56D87206F5B}">
      <dgm:prSet/>
      <dgm:spPr/>
      <dgm:t>
        <a:bodyPr/>
        <a:lstStyle/>
        <a:p>
          <a:endParaRPr lang="en-US" sz="2400" b="1">
            <a:solidFill>
              <a:schemeClr val="tx1"/>
            </a:solidFill>
          </a:endParaRPr>
        </a:p>
      </dgm:t>
    </dgm:pt>
    <dgm:pt modelId="{209E9CBB-27F2-4B81-B1DC-DABD975FE833}" type="sibTrans" cxnId="{DD022FC8-ACF6-4750-9D30-F56D87206F5B}">
      <dgm:prSet/>
      <dgm:spPr/>
      <dgm:t>
        <a:bodyPr/>
        <a:lstStyle/>
        <a:p>
          <a:endParaRPr lang="en-US" sz="2400" b="1">
            <a:solidFill>
              <a:schemeClr val="tx1"/>
            </a:solidFill>
          </a:endParaRPr>
        </a:p>
      </dgm:t>
    </dgm:pt>
    <dgm:pt modelId="{C77D5AEF-6E5A-400E-9D45-475D8BD24BAE}">
      <dgm:prSet phldrT="[Text]" custT="1"/>
      <dgm:spPr>
        <a:solidFill>
          <a:schemeClr val="accent5">
            <a:lumMod val="75000"/>
          </a:schemeClr>
        </a:solidFill>
        <a:ln>
          <a:solidFill>
            <a:schemeClr val="tx1"/>
          </a:solidFill>
        </a:ln>
      </dgm:spPr>
      <dgm:t>
        <a:bodyPr/>
        <a:lstStyle/>
        <a:p>
          <a:r>
            <a:rPr lang="en-GB" sz="2400" b="1" dirty="0">
              <a:solidFill>
                <a:schemeClr val="tx1"/>
              </a:solidFill>
            </a:rPr>
            <a:t>4</a:t>
          </a:r>
          <a:endParaRPr lang="en-US" sz="2400" b="1" dirty="0">
            <a:solidFill>
              <a:schemeClr val="tx1"/>
            </a:solidFill>
          </a:endParaRPr>
        </a:p>
      </dgm:t>
    </dgm:pt>
    <dgm:pt modelId="{B9DB551D-D988-4F79-B6FB-58AEC41846DC}" type="parTrans" cxnId="{E1A4CAEF-66C1-4D33-BD2A-E47691B589AB}">
      <dgm:prSet/>
      <dgm:spPr/>
      <dgm:t>
        <a:bodyPr/>
        <a:lstStyle/>
        <a:p>
          <a:endParaRPr lang="en-US" sz="2400" b="1">
            <a:solidFill>
              <a:schemeClr val="tx1"/>
            </a:solidFill>
          </a:endParaRPr>
        </a:p>
      </dgm:t>
    </dgm:pt>
    <dgm:pt modelId="{FC1B2ED2-4F77-4682-9166-3271F98F7483}" type="sibTrans" cxnId="{E1A4CAEF-66C1-4D33-BD2A-E47691B589AB}">
      <dgm:prSet/>
      <dgm:spPr/>
      <dgm:t>
        <a:bodyPr/>
        <a:lstStyle/>
        <a:p>
          <a:endParaRPr lang="en-US" sz="2400" b="1">
            <a:solidFill>
              <a:schemeClr val="tx1"/>
            </a:solidFill>
          </a:endParaRPr>
        </a:p>
      </dgm:t>
    </dgm:pt>
    <dgm:pt modelId="{32FE63EF-55A3-43F9-9DC0-BA08524899B9}">
      <dgm:prSet phldrT="[Text]" custT="1"/>
      <dgm:spPr>
        <a:noFill/>
        <a:ln>
          <a:solidFill>
            <a:schemeClr val="tx1"/>
          </a:solidFill>
        </a:ln>
      </dgm:spPr>
      <dgm:t>
        <a:bodyPr/>
        <a:lstStyle/>
        <a:p>
          <a:endParaRPr lang="en-US" sz="2400" b="1" dirty="0">
            <a:solidFill>
              <a:schemeClr val="bg1">
                <a:lumMod val="85000"/>
              </a:schemeClr>
            </a:solidFill>
          </a:endParaRPr>
        </a:p>
      </dgm:t>
    </dgm:pt>
    <dgm:pt modelId="{1B6E0B21-DD4F-4C94-AAF0-9DB8CBDD8C59}" type="parTrans" cxnId="{82045E1D-DF79-450F-B1FE-3C7F13764184}">
      <dgm:prSet/>
      <dgm:spPr/>
      <dgm:t>
        <a:bodyPr/>
        <a:lstStyle/>
        <a:p>
          <a:endParaRPr lang="en-US" sz="2400" b="1">
            <a:solidFill>
              <a:schemeClr val="tx1"/>
            </a:solidFill>
          </a:endParaRPr>
        </a:p>
      </dgm:t>
    </dgm:pt>
    <dgm:pt modelId="{D7D478D6-1164-4B15-B153-1E9DFEC2CEF8}" type="sibTrans" cxnId="{82045E1D-DF79-450F-B1FE-3C7F13764184}">
      <dgm:prSet/>
      <dgm:spPr/>
      <dgm:t>
        <a:bodyPr/>
        <a:lstStyle/>
        <a:p>
          <a:endParaRPr lang="en-US" sz="2400" b="1">
            <a:solidFill>
              <a:schemeClr val="tx1"/>
            </a:solidFill>
          </a:endParaRPr>
        </a:p>
      </dgm:t>
    </dgm:pt>
    <dgm:pt modelId="{5B040092-5837-4972-BFEC-B0D63FE0C281}" type="pres">
      <dgm:prSet presAssocID="{4D33547C-AE45-4E5E-B768-E68A139390F6}" presName="CompostProcess" presStyleCnt="0">
        <dgm:presLayoutVars>
          <dgm:dir/>
          <dgm:resizeHandles val="exact"/>
        </dgm:presLayoutVars>
      </dgm:prSet>
      <dgm:spPr/>
    </dgm:pt>
    <dgm:pt modelId="{2521B93B-4BA5-431A-A4E0-636B6F66A224}" type="pres">
      <dgm:prSet presAssocID="{4D33547C-AE45-4E5E-B768-E68A139390F6}" presName="arrow" presStyleLbl="bgShp" presStyleIdx="0" presStyleCnt="1" custScaleX="117647" custScaleY="87831" custLinFactNeighborX="-8795" custLinFactNeighborY="2426"/>
      <dgm:spPr/>
    </dgm:pt>
    <dgm:pt modelId="{F12AF56F-95D4-4FAA-87F5-B081F1FF7AE6}" type="pres">
      <dgm:prSet presAssocID="{4D33547C-AE45-4E5E-B768-E68A139390F6}" presName="linearProcess" presStyleCnt="0"/>
      <dgm:spPr/>
    </dgm:pt>
    <dgm:pt modelId="{70E6E42A-17F0-4A39-9C57-645EDF7462BB}" type="pres">
      <dgm:prSet presAssocID="{2AB57CBE-B3A1-4EB4-83EB-0E0BA01E0F17}" presName="textNode" presStyleLbl="node1" presStyleIdx="0" presStyleCnt="5" custScaleX="72704" custLinFactX="-453" custLinFactNeighborX="-100000" custLinFactNeighborY="-18504">
        <dgm:presLayoutVars>
          <dgm:bulletEnabled val="1"/>
        </dgm:presLayoutVars>
      </dgm:prSet>
      <dgm:spPr/>
    </dgm:pt>
    <dgm:pt modelId="{E36378F2-567E-4B6D-A5D6-364ABD2B4850}" type="pres">
      <dgm:prSet presAssocID="{9C69E7A8-BA02-4B2E-BAF4-32F7D21070E6}" presName="sibTrans" presStyleCnt="0"/>
      <dgm:spPr/>
    </dgm:pt>
    <dgm:pt modelId="{4DC515FE-0C2E-4222-802D-2FED57B7614E}" type="pres">
      <dgm:prSet presAssocID="{F7DC85D0-7039-484F-8DAE-F45B34E7F704}" presName="textNode" presStyleLbl="node1" presStyleIdx="1" presStyleCnt="5" custScaleX="73980" custLinFactNeighborX="-57317" custLinFactNeighborY="-18504">
        <dgm:presLayoutVars>
          <dgm:bulletEnabled val="1"/>
        </dgm:presLayoutVars>
      </dgm:prSet>
      <dgm:spPr/>
    </dgm:pt>
    <dgm:pt modelId="{5425DB0C-8EA5-49D7-B787-53E2D3CC3840}" type="pres">
      <dgm:prSet presAssocID="{3AC2A818-4E96-48BD-A628-590BC49B794D}" presName="sibTrans" presStyleCnt="0"/>
      <dgm:spPr/>
    </dgm:pt>
    <dgm:pt modelId="{C0B5FBB3-081D-409A-BEC0-DF5E30910416}" type="pres">
      <dgm:prSet presAssocID="{25CD5714-8665-44EE-B7F1-CA922EAC1B17}" presName="textNode" presStyleLbl="node1" presStyleIdx="2" presStyleCnt="5" custScaleX="76008" custLinFactX="-1062" custLinFactNeighborX="-100000" custLinFactNeighborY="-18504">
        <dgm:presLayoutVars>
          <dgm:bulletEnabled val="1"/>
        </dgm:presLayoutVars>
      </dgm:prSet>
      <dgm:spPr/>
    </dgm:pt>
    <dgm:pt modelId="{3D2569DE-2156-45D9-8840-47B522350F11}" type="pres">
      <dgm:prSet presAssocID="{209E9CBB-27F2-4B81-B1DC-DABD975FE833}" presName="sibTrans" presStyleCnt="0"/>
      <dgm:spPr/>
    </dgm:pt>
    <dgm:pt modelId="{BC244180-A1DF-4251-9F2E-C02518681B53}" type="pres">
      <dgm:prSet presAssocID="{C77D5AEF-6E5A-400E-9D45-475D8BD24BAE}" presName="textNode" presStyleLbl="node1" presStyleIdx="3" presStyleCnt="5" custScaleX="72289" custLinFactX="-9451" custLinFactNeighborX="-100000" custLinFactNeighborY="-18504">
        <dgm:presLayoutVars>
          <dgm:bulletEnabled val="1"/>
        </dgm:presLayoutVars>
      </dgm:prSet>
      <dgm:spPr/>
    </dgm:pt>
    <dgm:pt modelId="{9838E477-9887-4503-ACDD-4C5194A5A85B}" type="pres">
      <dgm:prSet presAssocID="{FC1B2ED2-4F77-4682-9166-3271F98F7483}" presName="sibTrans" presStyleCnt="0"/>
      <dgm:spPr/>
    </dgm:pt>
    <dgm:pt modelId="{5092918F-BEE1-4328-992E-DFB9B03FC85B}" type="pres">
      <dgm:prSet presAssocID="{32FE63EF-55A3-43F9-9DC0-BA08524899B9}" presName="textNode" presStyleLbl="node1" presStyleIdx="4" presStyleCnt="5" custScaleX="71905" custLinFactX="-17064" custLinFactNeighborX="-100000" custLinFactNeighborY="-18504">
        <dgm:presLayoutVars>
          <dgm:bulletEnabled val="1"/>
        </dgm:presLayoutVars>
      </dgm:prSet>
      <dgm:spPr/>
    </dgm:pt>
  </dgm:ptLst>
  <dgm:cxnLst>
    <dgm:cxn modelId="{9D3DA80C-986C-4204-8878-0E37C7FC01D2}" type="presOf" srcId="{C77D5AEF-6E5A-400E-9D45-475D8BD24BAE}" destId="{BC244180-A1DF-4251-9F2E-C02518681B53}" srcOrd="0" destOrd="0" presId="urn:microsoft.com/office/officeart/2005/8/layout/hProcess9"/>
    <dgm:cxn modelId="{82045E1D-DF79-450F-B1FE-3C7F13764184}" srcId="{4D33547C-AE45-4E5E-B768-E68A139390F6}" destId="{32FE63EF-55A3-43F9-9DC0-BA08524899B9}" srcOrd="4" destOrd="0" parTransId="{1B6E0B21-DD4F-4C94-AAF0-9DB8CBDD8C59}" sibTransId="{D7D478D6-1164-4B15-B153-1E9DFEC2CEF8}"/>
    <dgm:cxn modelId="{5DD25467-2701-467E-91E3-3BB0E8A16D8C}" srcId="{4D33547C-AE45-4E5E-B768-E68A139390F6}" destId="{2AB57CBE-B3A1-4EB4-83EB-0E0BA01E0F17}" srcOrd="0" destOrd="0" parTransId="{53F8F382-7470-4B7C-9A60-BE1F2D73150E}" sibTransId="{9C69E7A8-BA02-4B2E-BAF4-32F7D21070E6}"/>
    <dgm:cxn modelId="{A0132152-B854-4AD9-ACC5-924A85675779}" srcId="{4D33547C-AE45-4E5E-B768-E68A139390F6}" destId="{F7DC85D0-7039-484F-8DAE-F45B34E7F704}" srcOrd="1" destOrd="0" parTransId="{27F4E52E-37FA-4DB3-B429-84019A371447}" sibTransId="{3AC2A818-4E96-48BD-A628-590BC49B794D}"/>
    <dgm:cxn modelId="{B0C52289-B5F2-4323-906E-A635A19AC905}" type="presOf" srcId="{4D33547C-AE45-4E5E-B768-E68A139390F6}" destId="{5B040092-5837-4972-BFEC-B0D63FE0C281}" srcOrd="0" destOrd="0" presId="urn:microsoft.com/office/officeart/2005/8/layout/hProcess9"/>
    <dgm:cxn modelId="{CDCE4694-44B8-466B-96F6-85453E5C430F}" type="presOf" srcId="{F7DC85D0-7039-484F-8DAE-F45B34E7F704}" destId="{4DC515FE-0C2E-4222-802D-2FED57B7614E}" srcOrd="0" destOrd="0" presId="urn:microsoft.com/office/officeart/2005/8/layout/hProcess9"/>
    <dgm:cxn modelId="{28334D95-752B-4256-813E-0AF186085A7D}" type="presOf" srcId="{32FE63EF-55A3-43F9-9DC0-BA08524899B9}" destId="{5092918F-BEE1-4328-992E-DFB9B03FC85B}" srcOrd="0" destOrd="0" presId="urn:microsoft.com/office/officeart/2005/8/layout/hProcess9"/>
    <dgm:cxn modelId="{DD022FC8-ACF6-4750-9D30-F56D87206F5B}" srcId="{4D33547C-AE45-4E5E-B768-E68A139390F6}" destId="{25CD5714-8665-44EE-B7F1-CA922EAC1B17}" srcOrd="2" destOrd="0" parTransId="{21FCF964-3AF9-484A-9038-D63B5C6D603E}" sibTransId="{209E9CBB-27F2-4B81-B1DC-DABD975FE833}"/>
    <dgm:cxn modelId="{DE58E0EA-6D9A-4824-A238-F30E215192E1}" type="presOf" srcId="{25CD5714-8665-44EE-B7F1-CA922EAC1B17}" destId="{C0B5FBB3-081D-409A-BEC0-DF5E30910416}" srcOrd="0" destOrd="0" presId="urn:microsoft.com/office/officeart/2005/8/layout/hProcess9"/>
    <dgm:cxn modelId="{E1A4CAEF-66C1-4D33-BD2A-E47691B589AB}" srcId="{4D33547C-AE45-4E5E-B768-E68A139390F6}" destId="{C77D5AEF-6E5A-400E-9D45-475D8BD24BAE}" srcOrd="3" destOrd="0" parTransId="{B9DB551D-D988-4F79-B6FB-58AEC41846DC}" sibTransId="{FC1B2ED2-4F77-4682-9166-3271F98F7483}"/>
    <dgm:cxn modelId="{FB2C26FA-C1EA-4BDB-A2A7-97C4784398DE}" type="presOf" srcId="{2AB57CBE-B3A1-4EB4-83EB-0E0BA01E0F17}" destId="{70E6E42A-17F0-4A39-9C57-645EDF7462BB}" srcOrd="0" destOrd="0" presId="urn:microsoft.com/office/officeart/2005/8/layout/hProcess9"/>
    <dgm:cxn modelId="{D9A22484-09C3-4C15-8A7A-0911B1753D6D}" type="presParOf" srcId="{5B040092-5837-4972-BFEC-B0D63FE0C281}" destId="{2521B93B-4BA5-431A-A4E0-636B6F66A224}" srcOrd="0" destOrd="0" presId="urn:microsoft.com/office/officeart/2005/8/layout/hProcess9"/>
    <dgm:cxn modelId="{850D9AEE-6368-49B7-9070-058849F4858E}" type="presParOf" srcId="{5B040092-5837-4972-BFEC-B0D63FE0C281}" destId="{F12AF56F-95D4-4FAA-87F5-B081F1FF7AE6}" srcOrd="1" destOrd="0" presId="urn:microsoft.com/office/officeart/2005/8/layout/hProcess9"/>
    <dgm:cxn modelId="{88D8557D-B817-4979-96F5-49DDA247D79F}" type="presParOf" srcId="{F12AF56F-95D4-4FAA-87F5-B081F1FF7AE6}" destId="{70E6E42A-17F0-4A39-9C57-645EDF7462BB}" srcOrd="0" destOrd="0" presId="urn:microsoft.com/office/officeart/2005/8/layout/hProcess9"/>
    <dgm:cxn modelId="{89377A57-9148-4A58-BA1A-360FF69CBFD0}" type="presParOf" srcId="{F12AF56F-95D4-4FAA-87F5-B081F1FF7AE6}" destId="{E36378F2-567E-4B6D-A5D6-364ABD2B4850}" srcOrd="1" destOrd="0" presId="urn:microsoft.com/office/officeart/2005/8/layout/hProcess9"/>
    <dgm:cxn modelId="{962FC442-5D03-4840-A7EE-D38593C94783}" type="presParOf" srcId="{F12AF56F-95D4-4FAA-87F5-B081F1FF7AE6}" destId="{4DC515FE-0C2E-4222-802D-2FED57B7614E}" srcOrd="2" destOrd="0" presId="urn:microsoft.com/office/officeart/2005/8/layout/hProcess9"/>
    <dgm:cxn modelId="{96BEAAFA-780F-45AB-AAFA-212E5A4E1B9F}" type="presParOf" srcId="{F12AF56F-95D4-4FAA-87F5-B081F1FF7AE6}" destId="{5425DB0C-8EA5-49D7-B787-53E2D3CC3840}" srcOrd="3" destOrd="0" presId="urn:microsoft.com/office/officeart/2005/8/layout/hProcess9"/>
    <dgm:cxn modelId="{C40A6F23-F4F3-4C86-8F99-C9C68539D9B8}" type="presParOf" srcId="{F12AF56F-95D4-4FAA-87F5-B081F1FF7AE6}" destId="{C0B5FBB3-081D-409A-BEC0-DF5E30910416}" srcOrd="4" destOrd="0" presId="urn:microsoft.com/office/officeart/2005/8/layout/hProcess9"/>
    <dgm:cxn modelId="{C4785A3C-C4CA-441A-A3BF-34A1496D6253}" type="presParOf" srcId="{F12AF56F-95D4-4FAA-87F5-B081F1FF7AE6}" destId="{3D2569DE-2156-45D9-8840-47B522350F11}" srcOrd="5" destOrd="0" presId="urn:microsoft.com/office/officeart/2005/8/layout/hProcess9"/>
    <dgm:cxn modelId="{A27F38F0-E7C1-487F-9019-6038F3DD0718}" type="presParOf" srcId="{F12AF56F-95D4-4FAA-87F5-B081F1FF7AE6}" destId="{BC244180-A1DF-4251-9F2E-C02518681B53}" srcOrd="6" destOrd="0" presId="urn:microsoft.com/office/officeart/2005/8/layout/hProcess9"/>
    <dgm:cxn modelId="{83B2FBA1-7875-42E1-9E4F-3F038C314B80}" type="presParOf" srcId="{F12AF56F-95D4-4FAA-87F5-B081F1FF7AE6}" destId="{9838E477-9887-4503-ACDD-4C5194A5A85B}" srcOrd="7" destOrd="0" presId="urn:microsoft.com/office/officeart/2005/8/layout/hProcess9"/>
    <dgm:cxn modelId="{706D82D4-C53C-45E3-A98D-C9836CC14068}" type="presParOf" srcId="{F12AF56F-95D4-4FAA-87F5-B081F1FF7AE6}" destId="{5092918F-BEE1-4328-992E-DFB9B03FC85B}"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33547C-AE45-4E5E-B768-E68A139390F6}" type="doc">
      <dgm:prSet loTypeId="urn:microsoft.com/office/officeart/2005/8/layout/hProcess9" loCatId="process" qsTypeId="urn:microsoft.com/office/officeart/2005/8/quickstyle/simple1" qsCatId="simple" csTypeId="urn:microsoft.com/office/officeart/2005/8/colors/accent1_2" csCatId="accent1" phldr="1"/>
      <dgm:spPr/>
    </dgm:pt>
    <dgm:pt modelId="{2AB57CBE-B3A1-4EB4-83EB-0E0BA01E0F17}">
      <dgm:prSet phldrT="[Text]" custT="1"/>
      <dgm:spPr>
        <a:solidFill>
          <a:schemeClr val="accent5">
            <a:lumMod val="20000"/>
            <a:lumOff val="80000"/>
          </a:schemeClr>
        </a:solidFill>
        <a:ln>
          <a:solidFill>
            <a:schemeClr val="tx1"/>
          </a:solidFill>
        </a:ln>
      </dgm:spPr>
      <dgm:t>
        <a:bodyPr/>
        <a:lstStyle/>
        <a:p>
          <a:r>
            <a:rPr lang="en-GB" sz="2400" b="1" dirty="0">
              <a:solidFill>
                <a:schemeClr val="tx1"/>
              </a:solidFill>
            </a:rPr>
            <a:t>1</a:t>
          </a:r>
          <a:endParaRPr lang="en-US" sz="2400" b="1" dirty="0">
            <a:solidFill>
              <a:schemeClr val="tx1"/>
            </a:solidFill>
          </a:endParaRPr>
        </a:p>
      </dgm:t>
    </dgm:pt>
    <dgm:pt modelId="{53F8F382-7470-4B7C-9A60-BE1F2D73150E}" type="parTrans" cxnId="{5DD25467-2701-467E-91E3-3BB0E8A16D8C}">
      <dgm:prSet/>
      <dgm:spPr/>
      <dgm:t>
        <a:bodyPr/>
        <a:lstStyle/>
        <a:p>
          <a:endParaRPr lang="en-US" sz="2400" b="1">
            <a:solidFill>
              <a:schemeClr val="tx1"/>
            </a:solidFill>
          </a:endParaRPr>
        </a:p>
      </dgm:t>
    </dgm:pt>
    <dgm:pt modelId="{9C69E7A8-BA02-4B2E-BAF4-32F7D21070E6}" type="sibTrans" cxnId="{5DD25467-2701-467E-91E3-3BB0E8A16D8C}">
      <dgm:prSet/>
      <dgm:spPr/>
      <dgm:t>
        <a:bodyPr/>
        <a:lstStyle/>
        <a:p>
          <a:endParaRPr lang="en-US" sz="2400" b="1">
            <a:solidFill>
              <a:schemeClr val="tx1"/>
            </a:solidFill>
          </a:endParaRPr>
        </a:p>
      </dgm:t>
    </dgm:pt>
    <dgm:pt modelId="{F7DC85D0-7039-484F-8DAE-F45B34E7F704}">
      <dgm:prSet phldrT="[Text]" custT="1"/>
      <dgm:spPr>
        <a:solidFill>
          <a:schemeClr val="accent5">
            <a:lumMod val="40000"/>
            <a:lumOff val="60000"/>
          </a:schemeClr>
        </a:solidFill>
        <a:ln>
          <a:solidFill>
            <a:schemeClr val="tx1"/>
          </a:solidFill>
        </a:ln>
      </dgm:spPr>
      <dgm:t>
        <a:bodyPr/>
        <a:lstStyle/>
        <a:p>
          <a:r>
            <a:rPr lang="en-GB" sz="2400" b="1" dirty="0">
              <a:solidFill>
                <a:schemeClr val="tx1"/>
              </a:solidFill>
            </a:rPr>
            <a:t>2</a:t>
          </a:r>
          <a:endParaRPr lang="en-US" sz="2400" b="1" dirty="0">
            <a:solidFill>
              <a:schemeClr val="tx1"/>
            </a:solidFill>
          </a:endParaRPr>
        </a:p>
      </dgm:t>
    </dgm:pt>
    <dgm:pt modelId="{27F4E52E-37FA-4DB3-B429-84019A371447}" type="parTrans" cxnId="{A0132152-B854-4AD9-ACC5-924A85675779}">
      <dgm:prSet/>
      <dgm:spPr/>
      <dgm:t>
        <a:bodyPr/>
        <a:lstStyle/>
        <a:p>
          <a:endParaRPr lang="en-US" sz="2400" b="1">
            <a:solidFill>
              <a:schemeClr val="tx1"/>
            </a:solidFill>
          </a:endParaRPr>
        </a:p>
      </dgm:t>
    </dgm:pt>
    <dgm:pt modelId="{3AC2A818-4E96-48BD-A628-590BC49B794D}" type="sibTrans" cxnId="{A0132152-B854-4AD9-ACC5-924A85675779}">
      <dgm:prSet/>
      <dgm:spPr/>
      <dgm:t>
        <a:bodyPr/>
        <a:lstStyle/>
        <a:p>
          <a:endParaRPr lang="en-US" sz="2400" b="1">
            <a:solidFill>
              <a:schemeClr val="tx1"/>
            </a:solidFill>
          </a:endParaRPr>
        </a:p>
      </dgm:t>
    </dgm:pt>
    <dgm:pt modelId="{25CD5714-8665-44EE-B7F1-CA922EAC1B17}">
      <dgm:prSet phldrT="[Text]" custT="1"/>
      <dgm:spPr>
        <a:solidFill>
          <a:schemeClr val="accent5">
            <a:lumMod val="60000"/>
            <a:lumOff val="40000"/>
          </a:schemeClr>
        </a:solidFill>
        <a:ln>
          <a:solidFill>
            <a:schemeClr val="tx1"/>
          </a:solidFill>
        </a:ln>
      </dgm:spPr>
      <dgm:t>
        <a:bodyPr/>
        <a:lstStyle/>
        <a:p>
          <a:r>
            <a:rPr lang="en-GB" sz="2400" b="1" dirty="0">
              <a:solidFill>
                <a:schemeClr val="tx1"/>
              </a:solidFill>
            </a:rPr>
            <a:t>3</a:t>
          </a:r>
          <a:endParaRPr lang="en-US" sz="2400" b="1" dirty="0">
            <a:solidFill>
              <a:schemeClr val="tx1"/>
            </a:solidFill>
          </a:endParaRPr>
        </a:p>
      </dgm:t>
    </dgm:pt>
    <dgm:pt modelId="{21FCF964-3AF9-484A-9038-D63B5C6D603E}" type="parTrans" cxnId="{DD022FC8-ACF6-4750-9D30-F56D87206F5B}">
      <dgm:prSet/>
      <dgm:spPr/>
      <dgm:t>
        <a:bodyPr/>
        <a:lstStyle/>
        <a:p>
          <a:endParaRPr lang="en-US" sz="2400" b="1">
            <a:solidFill>
              <a:schemeClr val="tx1"/>
            </a:solidFill>
          </a:endParaRPr>
        </a:p>
      </dgm:t>
    </dgm:pt>
    <dgm:pt modelId="{209E9CBB-27F2-4B81-B1DC-DABD975FE833}" type="sibTrans" cxnId="{DD022FC8-ACF6-4750-9D30-F56D87206F5B}">
      <dgm:prSet/>
      <dgm:spPr/>
      <dgm:t>
        <a:bodyPr/>
        <a:lstStyle/>
        <a:p>
          <a:endParaRPr lang="en-US" sz="2400" b="1">
            <a:solidFill>
              <a:schemeClr val="tx1"/>
            </a:solidFill>
          </a:endParaRPr>
        </a:p>
      </dgm:t>
    </dgm:pt>
    <dgm:pt modelId="{C77D5AEF-6E5A-400E-9D45-475D8BD24BAE}">
      <dgm:prSet phldrT="[Text]" custT="1"/>
      <dgm:spPr>
        <a:solidFill>
          <a:schemeClr val="accent5">
            <a:lumMod val="75000"/>
          </a:schemeClr>
        </a:solidFill>
        <a:ln>
          <a:solidFill>
            <a:schemeClr val="tx1"/>
          </a:solidFill>
        </a:ln>
      </dgm:spPr>
      <dgm:t>
        <a:bodyPr/>
        <a:lstStyle/>
        <a:p>
          <a:r>
            <a:rPr lang="en-GB" sz="2400" b="1" dirty="0">
              <a:solidFill>
                <a:schemeClr val="tx1"/>
              </a:solidFill>
            </a:rPr>
            <a:t>4</a:t>
          </a:r>
          <a:endParaRPr lang="en-US" sz="2400" b="1" dirty="0">
            <a:solidFill>
              <a:schemeClr val="tx1"/>
            </a:solidFill>
          </a:endParaRPr>
        </a:p>
      </dgm:t>
    </dgm:pt>
    <dgm:pt modelId="{B9DB551D-D988-4F79-B6FB-58AEC41846DC}" type="parTrans" cxnId="{E1A4CAEF-66C1-4D33-BD2A-E47691B589AB}">
      <dgm:prSet/>
      <dgm:spPr/>
      <dgm:t>
        <a:bodyPr/>
        <a:lstStyle/>
        <a:p>
          <a:endParaRPr lang="en-US" sz="2400" b="1">
            <a:solidFill>
              <a:schemeClr val="tx1"/>
            </a:solidFill>
          </a:endParaRPr>
        </a:p>
      </dgm:t>
    </dgm:pt>
    <dgm:pt modelId="{FC1B2ED2-4F77-4682-9166-3271F98F7483}" type="sibTrans" cxnId="{E1A4CAEF-66C1-4D33-BD2A-E47691B589AB}">
      <dgm:prSet/>
      <dgm:spPr/>
      <dgm:t>
        <a:bodyPr/>
        <a:lstStyle/>
        <a:p>
          <a:endParaRPr lang="en-US" sz="2400" b="1">
            <a:solidFill>
              <a:schemeClr val="tx1"/>
            </a:solidFill>
          </a:endParaRPr>
        </a:p>
      </dgm:t>
    </dgm:pt>
    <dgm:pt modelId="{32FE63EF-55A3-43F9-9DC0-BA08524899B9}">
      <dgm:prSet phldrT="[Text]" custT="1"/>
      <dgm:spPr>
        <a:solidFill>
          <a:schemeClr val="accent5">
            <a:lumMod val="50000"/>
          </a:schemeClr>
        </a:solidFill>
        <a:ln>
          <a:solidFill>
            <a:schemeClr val="tx1"/>
          </a:solidFill>
        </a:ln>
      </dgm:spPr>
      <dgm:t>
        <a:bodyPr/>
        <a:lstStyle/>
        <a:p>
          <a:r>
            <a:rPr lang="en-GB" sz="2400" b="1" dirty="0">
              <a:solidFill>
                <a:schemeClr val="bg1">
                  <a:lumMod val="85000"/>
                </a:schemeClr>
              </a:solidFill>
            </a:rPr>
            <a:t>5</a:t>
          </a:r>
          <a:endParaRPr lang="en-US" sz="2400" b="1" dirty="0">
            <a:solidFill>
              <a:schemeClr val="bg1">
                <a:lumMod val="85000"/>
              </a:schemeClr>
            </a:solidFill>
          </a:endParaRPr>
        </a:p>
      </dgm:t>
    </dgm:pt>
    <dgm:pt modelId="{1B6E0B21-DD4F-4C94-AAF0-9DB8CBDD8C59}" type="parTrans" cxnId="{82045E1D-DF79-450F-B1FE-3C7F13764184}">
      <dgm:prSet/>
      <dgm:spPr/>
      <dgm:t>
        <a:bodyPr/>
        <a:lstStyle/>
        <a:p>
          <a:endParaRPr lang="en-US" sz="2400" b="1">
            <a:solidFill>
              <a:schemeClr val="tx1"/>
            </a:solidFill>
          </a:endParaRPr>
        </a:p>
      </dgm:t>
    </dgm:pt>
    <dgm:pt modelId="{D7D478D6-1164-4B15-B153-1E9DFEC2CEF8}" type="sibTrans" cxnId="{82045E1D-DF79-450F-B1FE-3C7F13764184}">
      <dgm:prSet/>
      <dgm:spPr/>
      <dgm:t>
        <a:bodyPr/>
        <a:lstStyle/>
        <a:p>
          <a:endParaRPr lang="en-US" sz="2400" b="1">
            <a:solidFill>
              <a:schemeClr val="tx1"/>
            </a:solidFill>
          </a:endParaRPr>
        </a:p>
      </dgm:t>
    </dgm:pt>
    <dgm:pt modelId="{5B040092-5837-4972-BFEC-B0D63FE0C281}" type="pres">
      <dgm:prSet presAssocID="{4D33547C-AE45-4E5E-B768-E68A139390F6}" presName="CompostProcess" presStyleCnt="0">
        <dgm:presLayoutVars>
          <dgm:dir/>
          <dgm:resizeHandles val="exact"/>
        </dgm:presLayoutVars>
      </dgm:prSet>
      <dgm:spPr/>
    </dgm:pt>
    <dgm:pt modelId="{2521B93B-4BA5-431A-A4E0-636B6F66A224}" type="pres">
      <dgm:prSet presAssocID="{4D33547C-AE45-4E5E-B768-E68A139390F6}" presName="arrow" presStyleLbl="bgShp" presStyleIdx="0" presStyleCnt="1" custScaleX="117647" custScaleY="87831"/>
      <dgm:spPr/>
    </dgm:pt>
    <dgm:pt modelId="{F12AF56F-95D4-4FAA-87F5-B081F1FF7AE6}" type="pres">
      <dgm:prSet presAssocID="{4D33547C-AE45-4E5E-B768-E68A139390F6}" presName="linearProcess" presStyleCnt="0"/>
      <dgm:spPr/>
    </dgm:pt>
    <dgm:pt modelId="{70E6E42A-17F0-4A39-9C57-645EDF7462BB}" type="pres">
      <dgm:prSet presAssocID="{2AB57CBE-B3A1-4EB4-83EB-0E0BA01E0F17}" presName="textNode" presStyleLbl="node1" presStyleIdx="0" presStyleCnt="5" custScaleX="72704" custLinFactX="-453" custLinFactNeighborX="-100000" custLinFactNeighborY="-18504">
        <dgm:presLayoutVars>
          <dgm:bulletEnabled val="1"/>
        </dgm:presLayoutVars>
      </dgm:prSet>
      <dgm:spPr/>
    </dgm:pt>
    <dgm:pt modelId="{E36378F2-567E-4B6D-A5D6-364ABD2B4850}" type="pres">
      <dgm:prSet presAssocID="{9C69E7A8-BA02-4B2E-BAF4-32F7D21070E6}" presName="sibTrans" presStyleCnt="0"/>
      <dgm:spPr/>
    </dgm:pt>
    <dgm:pt modelId="{4DC515FE-0C2E-4222-802D-2FED57B7614E}" type="pres">
      <dgm:prSet presAssocID="{F7DC85D0-7039-484F-8DAE-F45B34E7F704}" presName="textNode" presStyleLbl="node1" presStyleIdx="1" presStyleCnt="5" custScaleX="73980" custLinFactNeighborX="-57317" custLinFactNeighborY="-18504">
        <dgm:presLayoutVars>
          <dgm:bulletEnabled val="1"/>
        </dgm:presLayoutVars>
      </dgm:prSet>
      <dgm:spPr/>
    </dgm:pt>
    <dgm:pt modelId="{5425DB0C-8EA5-49D7-B787-53E2D3CC3840}" type="pres">
      <dgm:prSet presAssocID="{3AC2A818-4E96-48BD-A628-590BC49B794D}" presName="sibTrans" presStyleCnt="0"/>
      <dgm:spPr/>
    </dgm:pt>
    <dgm:pt modelId="{C0B5FBB3-081D-409A-BEC0-DF5E30910416}" type="pres">
      <dgm:prSet presAssocID="{25CD5714-8665-44EE-B7F1-CA922EAC1B17}" presName="textNode" presStyleLbl="node1" presStyleIdx="2" presStyleCnt="5" custScaleX="76008" custLinFactX="-1062" custLinFactNeighborX="-100000" custLinFactNeighborY="-18504">
        <dgm:presLayoutVars>
          <dgm:bulletEnabled val="1"/>
        </dgm:presLayoutVars>
      </dgm:prSet>
      <dgm:spPr/>
    </dgm:pt>
    <dgm:pt modelId="{3D2569DE-2156-45D9-8840-47B522350F11}" type="pres">
      <dgm:prSet presAssocID="{209E9CBB-27F2-4B81-B1DC-DABD975FE833}" presName="sibTrans" presStyleCnt="0"/>
      <dgm:spPr/>
    </dgm:pt>
    <dgm:pt modelId="{BC244180-A1DF-4251-9F2E-C02518681B53}" type="pres">
      <dgm:prSet presAssocID="{C77D5AEF-6E5A-400E-9D45-475D8BD24BAE}" presName="textNode" presStyleLbl="node1" presStyleIdx="3" presStyleCnt="5" custScaleX="72289" custLinFactX="-9451" custLinFactNeighborX="-100000" custLinFactNeighborY="-18504">
        <dgm:presLayoutVars>
          <dgm:bulletEnabled val="1"/>
        </dgm:presLayoutVars>
      </dgm:prSet>
      <dgm:spPr/>
    </dgm:pt>
    <dgm:pt modelId="{9838E477-9887-4503-ACDD-4C5194A5A85B}" type="pres">
      <dgm:prSet presAssocID="{FC1B2ED2-4F77-4682-9166-3271F98F7483}" presName="sibTrans" presStyleCnt="0"/>
      <dgm:spPr/>
    </dgm:pt>
    <dgm:pt modelId="{5092918F-BEE1-4328-992E-DFB9B03FC85B}" type="pres">
      <dgm:prSet presAssocID="{32FE63EF-55A3-43F9-9DC0-BA08524899B9}" presName="textNode" presStyleLbl="node1" presStyleIdx="4" presStyleCnt="5" custScaleX="71905" custLinFactX="-17064" custLinFactNeighborX="-100000" custLinFactNeighborY="-18504">
        <dgm:presLayoutVars>
          <dgm:bulletEnabled val="1"/>
        </dgm:presLayoutVars>
      </dgm:prSet>
      <dgm:spPr/>
    </dgm:pt>
  </dgm:ptLst>
  <dgm:cxnLst>
    <dgm:cxn modelId="{82045E1D-DF79-450F-B1FE-3C7F13764184}" srcId="{4D33547C-AE45-4E5E-B768-E68A139390F6}" destId="{32FE63EF-55A3-43F9-9DC0-BA08524899B9}" srcOrd="4" destOrd="0" parTransId="{1B6E0B21-DD4F-4C94-AAF0-9DB8CBDD8C59}" sibTransId="{D7D478D6-1164-4B15-B153-1E9DFEC2CEF8}"/>
    <dgm:cxn modelId="{EBCE092D-0AFF-419E-94C3-3C97B550EA0B}" type="presOf" srcId="{2AB57CBE-B3A1-4EB4-83EB-0E0BA01E0F17}" destId="{70E6E42A-17F0-4A39-9C57-645EDF7462BB}" srcOrd="0" destOrd="0" presId="urn:microsoft.com/office/officeart/2005/8/layout/hProcess9"/>
    <dgm:cxn modelId="{D9E9A262-B9C8-4E9F-B15A-5CD5AB204CEE}" type="presOf" srcId="{C77D5AEF-6E5A-400E-9D45-475D8BD24BAE}" destId="{BC244180-A1DF-4251-9F2E-C02518681B53}" srcOrd="0" destOrd="0" presId="urn:microsoft.com/office/officeart/2005/8/layout/hProcess9"/>
    <dgm:cxn modelId="{5DD25467-2701-467E-91E3-3BB0E8A16D8C}" srcId="{4D33547C-AE45-4E5E-B768-E68A139390F6}" destId="{2AB57CBE-B3A1-4EB4-83EB-0E0BA01E0F17}" srcOrd="0" destOrd="0" parTransId="{53F8F382-7470-4B7C-9A60-BE1F2D73150E}" sibTransId="{9C69E7A8-BA02-4B2E-BAF4-32F7D21070E6}"/>
    <dgm:cxn modelId="{A0132152-B854-4AD9-ACC5-924A85675779}" srcId="{4D33547C-AE45-4E5E-B768-E68A139390F6}" destId="{F7DC85D0-7039-484F-8DAE-F45B34E7F704}" srcOrd="1" destOrd="0" parTransId="{27F4E52E-37FA-4DB3-B429-84019A371447}" sibTransId="{3AC2A818-4E96-48BD-A628-590BC49B794D}"/>
    <dgm:cxn modelId="{62E54586-EE78-49DD-89E7-56ACB4235D70}" type="presOf" srcId="{25CD5714-8665-44EE-B7F1-CA922EAC1B17}" destId="{C0B5FBB3-081D-409A-BEC0-DF5E30910416}" srcOrd="0" destOrd="0" presId="urn:microsoft.com/office/officeart/2005/8/layout/hProcess9"/>
    <dgm:cxn modelId="{C1D6D39C-3BF0-4E3F-AE46-5B47C9396DD3}" type="presOf" srcId="{F7DC85D0-7039-484F-8DAE-F45B34E7F704}" destId="{4DC515FE-0C2E-4222-802D-2FED57B7614E}" srcOrd="0" destOrd="0" presId="urn:microsoft.com/office/officeart/2005/8/layout/hProcess9"/>
    <dgm:cxn modelId="{25F738AB-2B49-40DA-8771-DB066969B69C}" type="presOf" srcId="{32FE63EF-55A3-43F9-9DC0-BA08524899B9}" destId="{5092918F-BEE1-4328-992E-DFB9B03FC85B}" srcOrd="0" destOrd="0" presId="urn:microsoft.com/office/officeart/2005/8/layout/hProcess9"/>
    <dgm:cxn modelId="{DD022FC8-ACF6-4750-9D30-F56D87206F5B}" srcId="{4D33547C-AE45-4E5E-B768-E68A139390F6}" destId="{25CD5714-8665-44EE-B7F1-CA922EAC1B17}" srcOrd="2" destOrd="0" parTransId="{21FCF964-3AF9-484A-9038-D63B5C6D603E}" sibTransId="{209E9CBB-27F2-4B81-B1DC-DABD975FE833}"/>
    <dgm:cxn modelId="{E1A4CAEF-66C1-4D33-BD2A-E47691B589AB}" srcId="{4D33547C-AE45-4E5E-B768-E68A139390F6}" destId="{C77D5AEF-6E5A-400E-9D45-475D8BD24BAE}" srcOrd="3" destOrd="0" parTransId="{B9DB551D-D988-4F79-B6FB-58AEC41846DC}" sibTransId="{FC1B2ED2-4F77-4682-9166-3271F98F7483}"/>
    <dgm:cxn modelId="{7D40F6FA-CE44-417A-902E-8599377FCFD7}" type="presOf" srcId="{4D33547C-AE45-4E5E-B768-E68A139390F6}" destId="{5B040092-5837-4972-BFEC-B0D63FE0C281}" srcOrd="0" destOrd="0" presId="urn:microsoft.com/office/officeart/2005/8/layout/hProcess9"/>
    <dgm:cxn modelId="{8D9A5AA6-E7A3-4963-87D0-A45877ADF6B1}" type="presParOf" srcId="{5B040092-5837-4972-BFEC-B0D63FE0C281}" destId="{2521B93B-4BA5-431A-A4E0-636B6F66A224}" srcOrd="0" destOrd="0" presId="urn:microsoft.com/office/officeart/2005/8/layout/hProcess9"/>
    <dgm:cxn modelId="{813533CF-1F88-43F7-AED5-AAD0E2BA993F}" type="presParOf" srcId="{5B040092-5837-4972-BFEC-B0D63FE0C281}" destId="{F12AF56F-95D4-4FAA-87F5-B081F1FF7AE6}" srcOrd="1" destOrd="0" presId="urn:microsoft.com/office/officeart/2005/8/layout/hProcess9"/>
    <dgm:cxn modelId="{18F52FBF-986E-4CF5-93A2-08A7C64DE566}" type="presParOf" srcId="{F12AF56F-95D4-4FAA-87F5-B081F1FF7AE6}" destId="{70E6E42A-17F0-4A39-9C57-645EDF7462BB}" srcOrd="0" destOrd="0" presId="urn:microsoft.com/office/officeart/2005/8/layout/hProcess9"/>
    <dgm:cxn modelId="{2DB67FF6-5EDC-4EBF-B7E1-3B5873F0D95C}" type="presParOf" srcId="{F12AF56F-95D4-4FAA-87F5-B081F1FF7AE6}" destId="{E36378F2-567E-4B6D-A5D6-364ABD2B4850}" srcOrd="1" destOrd="0" presId="urn:microsoft.com/office/officeart/2005/8/layout/hProcess9"/>
    <dgm:cxn modelId="{98182E54-9DD4-4CD1-AFDE-07730F2D907B}" type="presParOf" srcId="{F12AF56F-95D4-4FAA-87F5-B081F1FF7AE6}" destId="{4DC515FE-0C2E-4222-802D-2FED57B7614E}" srcOrd="2" destOrd="0" presId="urn:microsoft.com/office/officeart/2005/8/layout/hProcess9"/>
    <dgm:cxn modelId="{28C7B101-9664-46BA-911E-32DC3B772A56}" type="presParOf" srcId="{F12AF56F-95D4-4FAA-87F5-B081F1FF7AE6}" destId="{5425DB0C-8EA5-49D7-B787-53E2D3CC3840}" srcOrd="3" destOrd="0" presId="urn:microsoft.com/office/officeart/2005/8/layout/hProcess9"/>
    <dgm:cxn modelId="{9AD9A439-29C0-4361-AC71-691FEAA8BCE8}" type="presParOf" srcId="{F12AF56F-95D4-4FAA-87F5-B081F1FF7AE6}" destId="{C0B5FBB3-081D-409A-BEC0-DF5E30910416}" srcOrd="4" destOrd="0" presId="urn:microsoft.com/office/officeart/2005/8/layout/hProcess9"/>
    <dgm:cxn modelId="{1121B686-EB42-4D22-A562-01DA921147B3}" type="presParOf" srcId="{F12AF56F-95D4-4FAA-87F5-B081F1FF7AE6}" destId="{3D2569DE-2156-45D9-8840-47B522350F11}" srcOrd="5" destOrd="0" presId="urn:microsoft.com/office/officeart/2005/8/layout/hProcess9"/>
    <dgm:cxn modelId="{D10BB421-9D39-41D1-82EB-4939903ADF26}" type="presParOf" srcId="{F12AF56F-95D4-4FAA-87F5-B081F1FF7AE6}" destId="{BC244180-A1DF-4251-9F2E-C02518681B53}" srcOrd="6" destOrd="0" presId="urn:microsoft.com/office/officeart/2005/8/layout/hProcess9"/>
    <dgm:cxn modelId="{D0930F36-94E5-4489-872D-77AE79DF005D}" type="presParOf" srcId="{F12AF56F-95D4-4FAA-87F5-B081F1FF7AE6}" destId="{9838E477-9887-4503-ACDD-4C5194A5A85B}" srcOrd="7" destOrd="0" presId="urn:microsoft.com/office/officeart/2005/8/layout/hProcess9"/>
    <dgm:cxn modelId="{91390F43-3457-4197-B898-0E8DC1CC7EDF}" type="presParOf" srcId="{F12AF56F-95D4-4FAA-87F5-B081F1FF7AE6}" destId="{5092918F-BEE1-4328-992E-DFB9B03FC85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B93B-4BA5-431A-A4E0-636B6F66A224}">
      <dsp:nvSpPr>
        <dsp:cNvPr id="0" name=""/>
        <dsp:cNvSpPr/>
      </dsp:nvSpPr>
      <dsp:spPr>
        <a:xfrm>
          <a:off x="0" y="101004"/>
          <a:ext cx="9143995" cy="7010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6E42A-17F0-4A39-9C57-645EDF7462BB}">
      <dsp:nvSpPr>
        <dsp:cNvPr id="0" name=""/>
        <dsp:cNvSpPr/>
      </dsp:nvSpPr>
      <dsp:spPr>
        <a:xfrm>
          <a:off x="0" y="260647"/>
          <a:ext cx="1589300" cy="363488"/>
        </a:xfrm>
        <a:prstGeom prst="roundRect">
          <a:avLst/>
        </a:prstGeom>
        <a:solidFill>
          <a:schemeClr val="accent5">
            <a:lumMod val="20000"/>
            <a:lumOff val="8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1</a:t>
          </a:r>
          <a:endParaRPr lang="en-US" sz="2400" b="1" kern="1200" dirty="0">
            <a:solidFill>
              <a:schemeClr val="tx1"/>
            </a:solidFill>
          </a:endParaRPr>
        </a:p>
      </dsp:txBody>
      <dsp:txXfrm>
        <a:off x="17744" y="278391"/>
        <a:ext cx="1553812" cy="328000"/>
      </dsp:txXfrm>
    </dsp:sp>
    <dsp:sp modelId="{4DC515FE-0C2E-4222-802D-2FED57B7614E}">
      <dsp:nvSpPr>
        <dsp:cNvPr id="0" name=""/>
        <dsp:cNvSpPr/>
      </dsp:nvSpPr>
      <dsp:spPr>
        <a:xfrm>
          <a:off x="1710758" y="260647"/>
          <a:ext cx="1617193" cy="363488"/>
        </a:xfrm>
        <a:prstGeom prst="roundRect">
          <a:avLst/>
        </a:prstGeom>
        <a:solidFill>
          <a:schemeClr val="accent5">
            <a:lumMod val="40000"/>
            <a:lumOff val="6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2</a:t>
          </a:r>
          <a:endParaRPr lang="en-US" sz="2400" b="1" kern="1200" dirty="0">
            <a:solidFill>
              <a:schemeClr val="tx1"/>
            </a:solidFill>
          </a:endParaRPr>
        </a:p>
      </dsp:txBody>
      <dsp:txXfrm>
        <a:off x="1728502" y="278391"/>
        <a:ext cx="1581705" cy="328000"/>
      </dsp:txXfrm>
    </dsp:sp>
    <dsp:sp modelId="{C0B5FBB3-081D-409A-BEC0-DF5E30910416}">
      <dsp:nvSpPr>
        <dsp:cNvPr id="0" name=""/>
        <dsp:cNvSpPr/>
      </dsp:nvSpPr>
      <dsp:spPr>
        <a:xfrm>
          <a:off x="3465229" y="260647"/>
          <a:ext cx="1661525" cy="363488"/>
        </a:xfrm>
        <a:prstGeom prst="roundRect">
          <a:avLst/>
        </a:prstGeom>
        <a:no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endParaRPr>
        </a:p>
      </dsp:txBody>
      <dsp:txXfrm>
        <a:off x="3482973" y="278391"/>
        <a:ext cx="1626037" cy="328000"/>
      </dsp:txXfrm>
    </dsp:sp>
    <dsp:sp modelId="{BC244180-A1DF-4251-9F2E-C02518681B53}">
      <dsp:nvSpPr>
        <dsp:cNvPr id="0" name=""/>
        <dsp:cNvSpPr/>
      </dsp:nvSpPr>
      <dsp:spPr>
        <a:xfrm>
          <a:off x="5223380" y="260647"/>
          <a:ext cx="1580228" cy="363488"/>
        </a:xfrm>
        <a:prstGeom prst="roundRect">
          <a:avLst/>
        </a:prstGeom>
        <a:no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endParaRPr>
        </a:p>
      </dsp:txBody>
      <dsp:txXfrm>
        <a:off x="5241124" y="278391"/>
        <a:ext cx="1544740" cy="328000"/>
      </dsp:txXfrm>
    </dsp:sp>
    <dsp:sp modelId="{5092918F-BEE1-4328-992E-DFB9B03FC85B}">
      <dsp:nvSpPr>
        <dsp:cNvPr id="0" name=""/>
        <dsp:cNvSpPr/>
      </dsp:nvSpPr>
      <dsp:spPr>
        <a:xfrm>
          <a:off x="6917198" y="260647"/>
          <a:ext cx="1571834" cy="363488"/>
        </a:xfrm>
        <a:prstGeom prst="roundRect">
          <a:avLst/>
        </a:prstGeom>
        <a:no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lumMod val="85000"/>
              </a:schemeClr>
            </a:solidFill>
          </a:endParaRPr>
        </a:p>
      </dsp:txBody>
      <dsp:txXfrm>
        <a:off x="6934942" y="278391"/>
        <a:ext cx="1536346" cy="32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B93B-4BA5-431A-A4E0-636B6F66A224}">
      <dsp:nvSpPr>
        <dsp:cNvPr id="0" name=""/>
        <dsp:cNvSpPr/>
      </dsp:nvSpPr>
      <dsp:spPr>
        <a:xfrm>
          <a:off x="2" y="103853"/>
          <a:ext cx="9143995" cy="7010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6E42A-17F0-4A39-9C57-645EDF7462BB}">
      <dsp:nvSpPr>
        <dsp:cNvPr id="0" name=""/>
        <dsp:cNvSpPr/>
      </dsp:nvSpPr>
      <dsp:spPr>
        <a:xfrm>
          <a:off x="0" y="260647"/>
          <a:ext cx="1589300" cy="363488"/>
        </a:xfrm>
        <a:prstGeom prst="roundRect">
          <a:avLst/>
        </a:prstGeom>
        <a:solidFill>
          <a:schemeClr val="accent5">
            <a:lumMod val="20000"/>
            <a:lumOff val="8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1</a:t>
          </a:r>
          <a:endParaRPr lang="en-US" sz="2400" b="1" kern="1200" dirty="0">
            <a:solidFill>
              <a:schemeClr val="tx1"/>
            </a:solidFill>
          </a:endParaRPr>
        </a:p>
      </dsp:txBody>
      <dsp:txXfrm>
        <a:off x="17744" y="278391"/>
        <a:ext cx="1553812" cy="328000"/>
      </dsp:txXfrm>
    </dsp:sp>
    <dsp:sp modelId="{4DC515FE-0C2E-4222-802D-2FED57B7614E}">
      <dsp:nvSpPr>
        <dsp:cNvPr id="0" name=""/>
        <dsp:cNvSpPr/>
      </dsp:nvSpPr>
      <dsp:spPr>
        <a:xfrm>
          <a:off x="1710758" y="260647"/>
          <a:ext cx="1617193" cy="363488"/>
        </a:xfrm>
        <a:prstGeom prst="roundRect">
          <a:avLst/>
        </a:prstGeom>
        <a:solidFill>
          <a:schemeClr val="accent5">
            <a:lumMod val="40000"/>
            <a:lumOff val="6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2</a:t>
          </a:r>
          <a:endParaRPr lang="en-US" sz="2400" b="1" kern="1200" dirty="0">
            <a:solidFill>
              <a:schemeClr val="tx1"/>
            </a:solidFill>
          </a:endParaRPr>
        </a:p>
      </dsp:txBody>
      <dsp:txXfrm>
        <a:off x="1728502" y="278391"/>
        <a:ext cx="1581705" cy="328000"/>
      </dsp:txXfrm>
    </dsp:sp>
    <dsp:sp modelId="{C0B5FBB3-081D-409A-BEC0-DF5E30910416}">
      <dsp:nvSpPr>
        <dsp:cNvPr id="0" name=""/>
        <dsp:cNvSpPr/>
      </dsp:nvSpPr>
      <dsp:spPr>
        <a:xfrm>
          <a:off x="3465229" y="260647"/>
          <a:ext cx="1661525" cy="363488"/>
        </a:xfrm>
        <a:prstGeom prst="roundRect">
          <a:avLst/>
        </a:prstGeom>
        <a:solidFill>
          <a:schemeClr val="accent5">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3</a:t>
          </a:r>
          <a:endParaRPr lang="en-US" sz="2400" b="1" kern="1200" dirty="0">
            <a:solidFill>
              <a:schemeClr val="tx1"/>
            </a:solidFill>
          </a:endParaRPr>
        </a:p>
      </dsp:txBody>
      <dsp:txXfrm>
        <a:off x="3482973" y="278391"/>
        <a:ext cx="1626037" cy="328000"/>
      </dsp:txXfrm>
    </dsp:sp>
    <dsp:sp modelId="{BC244180-A1DF-4251-9F2E-C02518681B53}">
      <dsp:nvSpPr>
        <dsp:cNvPr id="0" name=""/>
        <dsp:cNvSpPr/>
      </dsp:nvSpPr>
      <dsp:spPr>
        <a:xfrm>
          <a:off x="5223380" y="260647"/>
          <a:ext cx="1580228" cy="363488"/>
        </a:xfrm>
        <a:prstGeom prst="roundRect">
          <a:avLst/>
        </a:prstGeom>
        <a:no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endParaRPr>
        </a:p>
      </dsp:txBody>
      <dsp:txXfrm>
        <a:off x="5241124" y="278391"/>
        <a:ext cx="1544740" cy="328000"/>
      </dsp:txXfrm>
    </dsp:sp>
    <dsp:sp modelId="{5092918F-BEE1-4328-992E-DFB9B03FC85B}">
      <dsp:nvSpPr>
        <dsp:cNvPr id="0" name=""/>
        <dsp:cNvSpPr/>
      </dsp:nvSpPr>
      <dsp:spPr>
        <a:xfrm>
          <a:off x="6917198" y="260647"/>
          <a:ext cx="1571834" cy="363488"/>
        </a:xfrm>
        <a:prstGeom prst="roundRect">
          <a:avLst/>
        </a:prstGeom>
        <a:no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lumMod val="85000"/>
              </a:schemeClr>
            </a:solidFill>
          </a:endParaRPr>
        </a:p>
      </dsp:txBody>
      <dsp:txXfrm>
        <a:off x="6934942" y="278391"/>
        <a:ext cx="1536346" cy="32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E571F-972A-46DD-B2C7-4FD8EEDC013F}">
      <dsp:nvSpPr>
        <dsp:cNvPr id="0" name=""/>
        <dsp:cNvSpPr/>
      </dsp:nvSpPr>
      <dsp:spPr>
        <a:xfrm>
          <a:off x="683582" y="0"/>
          <a:ext cx="7703610" cy="556954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455EE-EBD1-47E7-B941-FC292D37E299}">
      <dsp:nvSpPr>
        <dsp:cNvPr id="0" name=""/>
        <dsp:cNvSpPr/>
      </dsp:nvSpPr>
      <dsp:spPr>
        <a:xfrm>
          <a:off x="1565" y="1512176"/>
          <a:ext cx="2640390" cy="222781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t>Ask</a:t>
          </a:r>
          <a:endParaRPr lang="en-US" sz="2400" i="1" kern="1200" dirty="0"/>
        </a:p>
        <a:p>
          <a:pPr marL="0" lvl="0" indent="0" algn="ctr" defTabSz="1066800">
            <a:lnSpc>
              <a:spcPct val="90000"/>
            </a:lnSpc>
            <a:spcBef>
              <a:spcPct val="0"/>
            </a:spcBef>
            <a:spcAft>
              <a:spcPct val="35000"/>
            </a:spcAft>
            <a:buNone/>
          </a:pPr>
          <a:r>
            <a:rPr lang="en-US" sz="2400" kern="1200" dirty="0"/>
            <a:t>Ask information on what the client knows about vaccines</a:t>
          </a:r>
        </a:p>
      </dsp:txBody>
      <dsp:txXfrm>
        <a:off x="110318" y="1620929"/>
        <a:ext cx="2422884" cy="2010312"/>
      </dsp:txXfrm>
    </dsp:sp>
    <dsp:sp modelId="{2E5A4EDB-D638-442A-931B-6286012A8465}">
      <dsp:nvSpPr>
        <dsp:cNvPr id="0" name=""/>
        <dsp:cNvSpPr/>
      </dsp:nvSpPr>
      <dsp:spPr>
        <a:xfrm>
          <a:off x="2845912" y="1512176"/>
          <a:ext cx="2640390" cy="222781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t>Permission to Provide</a:t>
          </a:r>
          <a:r>
            <a:rPr lang="en-US" sz="2400" i="1" kern="1200" dirty="0"/>
            <a:t> </a:t>
          </a:r>
        </a:p>
        <a:p>
          <a:pPr marL="0" lvl="0" indent="0" algn="ctr" defTabSz="1066800">
            <a:lnSpc>
              <a:spcPct val="90000"/>
            </a:lnSpc>
            <a:spcBef>
              <a:spcPct val="0"/>
            </a:spcBef>
            <a:spcAft>
              <a:spcPct val="35000"/>
            </a:spcAft>
            <a:buNone/>
          </a:pPr>
          <a:endParaRPr lang="en-US" sz="1100" i="1" kern="1200" dirty="0"/>
        </a:p>
        <a:p>
          <a:pPr marL="0" lvl="0" indent="0" algn="ctr" defTabSz="1066800">
            <a:lnSpc>
              <a:spcPct val="90000"/>
            </a:lnSpc>
            <a:spcBef>
              <a:spcPct val="0"/>
            </a:spcBef>
            <a:spcAft>
              <a:spcPct val="35000"/>
            </a:spcAft>
            <a:buNone/>
          </a:pPr>
          <a:r>
            <a:rPr lang="en-US" sz="2400" kern="1200" dirty="0"/>
            <a:t>Share information on vaccines</a:t>
          </a:r>
        </a:p>
      </dsp:txBody>
      <dsp:txXfrm>
        <a:off x="2954665" y="1620929"/>
        <a:ext cx="2422884" cy="2010312"/>
      </dsp:txXfrm>
    </dsp:sp>
    <dsp:sp modelId="{6DC0E644-F635-421E-A870-2705657CD8A3}">
      <dsp:nvSpPr>
        <dsp:cNvPr id="0" name=""/>
        <dsp:cNvSpPr/>
      </dsp:nvSpPr>
      <dsp:spPr>
        <a:xfrm>
          <a:off x="5724871" y="1512176"/>
          <a:ext cx="3047882" cy="222781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t>Verify</a:t>
          </a:r>
          <a:endParaRPr lang="en-US" sz="2400" i="1" kern="1200" dirty="0"/>
        </a:p>
        <a:p>
          <a:pPr marL="0" lvl="0" indent="0" algn="ctr" defTabSz="1066800">
            <a:lnSpc>
              <a:spcPct val="90000"/>
            </a:lnSpc>
            <a:spcBef>
              <a:spcPct val="0"/>
            </a:spcBef>
            <a:spcAft>
              <a:spcPct val="35000"/>
            </a:spcAft>
            <a:buNone/>
          </a:pPr>
          <a:r>
            <a:rPr lang="en-US" sz="2400" kern="1200" dirty="0"/>
            <a:t>Verify what they have understood and what they will do with this information</a:t>
          </a:r>
        </a:p>
      </dsp:txBody>
      <dsp:txXfrm>
        <a:off x="5833624" y="1620929"/>
        <a:ext cx="2830376" cy="2010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B93B-4BA5-431A-A4E0-636B6F66A224}">
      <dsp:nvSpPr>
        <dsp:cNvPr id="0" name=""/>
        <dsp:cNvSpPr/>
      </dsp:nvSpPr>
      <dsp:spPr>
        <a:xfrm>
          <a:off x="0" y="123216"/>
          <a:ext cx="9143995" cy="7010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6E42A-17F0-4A39-9C57-645EDF7462BB}">
      <dsp:nvSpPr>
        <dsp:cNvPr id="0" name=""/>
        <dsp:cNvSpPr/>
      </dsp:nvSpPr>
      <dsp:spPr>
        <a:xfrm>
          <a:off x="0" y="260647"/>
          <a:ext cx="1589300" cy="363488"/>
        </a:xfrm>
        <a:prstGeom prst="roundRect">
          <a:avLst/>
        </a:prstGeom>
        <a:solidFill>
          <a:schemeClr val="accent5">
            <a:lumMod val="20000"/>
            <a:lumOff val="8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1</a:t>
          </a:r>
          <a:endParaRPr lang="en-US" sz="2400" b="1" kern="1200" dirty="0">
            <a:solidFill>
              <a:schemeClr val="tx1"/>
            </a:solidFill>
          </a:endParaRPr>
        </a:p>
      </dsp:txBody>
      <dsp:txXfrm>
        <a:off x="17744" y="278391"/>
        <a:ext cx="1553812" cy="328000"/>
      </dsp:txXfrm>
    </dsp:sp>
    <dsp:sp modelId="{4DC515FE-0C2E-4222-802D-2FED57B7614E}">
      <dsp:nvSpPr>
        <dsp:cNvPr id="0" name=""/>
        <dsp:cNvSpPr/>
      </dsp:nvSpPr>
      <dsp:spPr>
        <a:xfrm>
          <a:off x="1710758" y="260647"/>
          <a:ext cx="1617193" cy="363488"/>
        </a:xfrm>
        <a:prstGeom prst="roundRect">
          <a:avLst/>
        </a:prstGeom>
        <a:solidFill>
          <a:schemeClr val="accent5">
            <a:lumMod val="40000"/>
            <a:lumOff val="6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2</a:t>
          </a:r>
          <a:endParaRPr lang="en-US" sz="2400" b="1" kern="1200" dirty="0">
            <a:solidFill>
              <a:schemeClr val="tx1"/>
            </a:solidFill>
          </a:endParaRPr>
        </a:p>
      </dsp:txBody>
      <dsp:txXfrm>
        <a:off x="1728502" y="278391"/>
        <a:ext cx="1581705" cy="328000"/>
      </dsp:txXfrm>
    </dsp:sp>
    <dsp:sp modelId="{C0B5FBB3-081D-409A-BEC0-DF5E30910416}">
      <dsp:nvSpPr>
        <dsp:cNvPr id="0" name=""/>
        <dsp:cNvSpPr/>
      </dsp:nvSpPr>
      <dsp:spPr>
        <a:xfrm>
          <a:off x="3465229" y="260647"/>
          <a:ext cx="1661525" cy="363488"/>
        </a:xfrm>
        <a:prstGeom prst="roundRect">
          <a:avLst/>
        </a:prstGeom>
        <a:solidFill>
          <a:schemeClr val="accent5">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3</a:t>
          </a:r>
          <a:endParaRPr lang="en-US" sz="2400" b="1" kern="1200" dirty="0">
            <a:solidFill>
              <a:schemeClr val="tx1"/>
            </a:solidFill>
          </a:endParaRPr>
        </a:p>
      </dsp:txBody>
      <dsp:txXfrm>
        <a:off x="3482973" y="278391"/>
        <a:ext cx="1626037" cy="328000"/>
      </dsp:txXfrm>
    </dsp:sp>
    <dsp:sp modelId="{BC244180-A1DF-4251-9F2E-C02518681B53}">
      <dsp:nvSpPr>
        <dsp:cNvPr id="0" name=""/>
        <dsp:cNvSpPr/>
      </dsp:nvSpPr>
      <dsp:spPr>
        <a:xfrm>
          <a:off x="5223380" y="260647"/>
          <a:ext cx="1580228" cy="363488"/>
        </a:xfrm>
        <a:prstGeom prst="roundRect">
          <a:avLst/>
        </a:prstGeom>
        <a:solidFill>
          <a:schemeClr val="accent5">
            <a:lumMod val="75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4</a:t>
          </a:r>
          <a:endParaRPr lang="en-US" sz="2400" b="1" kern="1200" dirty="0">
            <a:solidFill>
              <a:schemeClr val="tx1"/>
            </a:solidFill>
          </a:endParaRPr>
        </a:p>
      </dsp:txBody>
      <dsp:txXfrm>
        <a:off x="5241124" y="278391"/>
        <a:ext cx="1544740" cy="328000"/>
      </dsp:txXfrm>
    </dsp:sp>
    <dsp:sp modelId="{5092918F-BEE1-4328-992E-DFB9B03FC85B}">
      <dsp:nvSpPr>
        <dsp:cNvPr id="0" name=""/>
        <dsp:cNvSpPr/>
      </dsp:nvSpPr>
      <dsp:spPr>
        <a:xfrm>
          <a:off x="6917198" y="260647"/>
          <a:ext cx="1571834" cy="363488"/>
        </a:xfrm>
        <a:prstGeom prst="roundRect">
          <a:avLst/>
        </a:prstGeom>
        <a:no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lumMod val="85000"/>
              </a:schemeClr>
            </a:solidFill>
          </a:endParaRPr>
        </a:p>
      </dsp:txBody>
      <dsp:txXfrm>
        <a:off x="6934942" y="278391"/>
        <a:ext cx="1536346" cy="32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B93B-4BA5-431A-A4E0-636B6F66A224}">
      <dsp:nvSpPr>
        <dsp:cNvPr id="0" name=""/>
        <dsp:cNvSpPr/>
      </dsp:nvSpPr>
      <dsp:spPr>
        <a:xfrm>
          <a:off x="2" y="103853"/>
          <a:ext cx="9143995" cy="7010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6E42A-17F0-4A39-9C57-645EDF7462BB}">
      <dsp:nvSpPr>
        <dsp:cNvPr id="0" name=""/>
        <dsp:cNvSpPr/>
      </dsp:nvSpPr>
      <dsp:spPr>
        <a:xfrm>
          <a:off x="0" y="260647"/>
          <a:ext cx="1589300" cy="363488"/>
        </a:xfrm>
        <a:prstGeom prst="roundRect">
          <a:avLst/>
        </a:prstGeom>
        <a:solidFill>
          <a:schemeClr val="accent5">
            <a:lumMod val="20000"/>
            <a:lumOff val="8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1</a:t>
          </a:r>
          <a:endParaRPr lang="en-US" sz="2400" b="1" kern="1200" dirty="0">
            <a:solidFill>
              <a:schemeClr val="tx1"/>
            </a:solidFill>
          </a:endParaRPr>
        </a:p>
      </dsp:txBody>
      <dsp:txXfrm>
        <a:off x="17744" y="278391"/>
        <a:ext cx="1553812" cy="328000"/>
      </dsp:txXfrm>
    </dsp:sp>
    <dsp:sp modelId="{4DC515FE-0C2E-4222-802D-2FED57B7614E}">
      <dsp:nvSpPr>
        <dsp:cNvPr id="0" name=""/>
        <dsp:cNvSpPr/>
      </dsp:nvSpPr>
      <dsp:spPr>
        <a:xfrm>
          <a:off x="1710758" y="260647"/>
          <a:ext cx="1617193" cy="363488"/>
        </a:xfrm>
        <a:prstGeom prst="roundRect">
          <a:avLst/>
        </a:prstGeom>
        <a:solidFill>
          <a:schemeClr val="accent5">
            <a:lumMod val="40000"/>
            <a:lumOff val="6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2</a:t>
          </a:r>
          <a:endParaRPr lang="en-US" sz="2400" b="1" kern="1200" dirty="0">
            <a:solidFill>
              <a:schemeClr val="tx1"/>
            </a:solidFill>
          </a:endParaRPr>
        </a:p>
      </dsp:txBody>
      <dsp:txXfrm>
        <a:off x="1728502" y="278391"/>
        <a:ext cx="1581705" cy="328000"/>
      </dsp:txXfrm>
    </dsp:sp>
    <dsp:sp modelId="{C0B5FBB3-081D-409A-BEC0-DF5E30910416}">
      <dsp:nvSpPr>
        <dsp:cNvPr id="0" name=""/>
        <dsp:cNvSpPr/>
      </dsp:nvSpPr>
      <dsp:spPr>
        <a:xfrm>
          <a:off x="3465229" y="260647"/>
          <a:ext cx="1661525" cy="363488"/>
        </a:xfrm>
        <a:prstGeom prst="roundRect">
          <a:avLst/>
        </a:prstGeom>
        <a:solidFill>
          <a:schemeClr val="accent5">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3</a:t>
          </a:r>
          <a:endParaRPr lang="en-US" sz="2400" b="1" kern="1200" dirty="0">
            <a:solidFill>
              <a:schemeClr val="tx1"/>
            </a:solidFill>
          </a:endParaRPr>
        </a:p>
      </dsp:txBody>
      <dsp:txXfrm>
        <a:off x="3482973" y="278391"/>
        <a:ext cx="1626037" cy="328000"/>
      </dsp:txXfrm>
    </dsp:sp>
    <dsp:sp modelId="{BC244180-A1DF-4251-9F2E-C02518681B53}">
      <dsp:nvSpPr>
        <dsp:cNvPr id="0" name=""/>
        <dsp:cNvSpPr/>
      </dsp:nvSpPr>
      <dsp:spPr>
        <a:xfrm>
          <a:off x="5223380" y="260647"/>
          <a:ext cx="1580228" cy="363488"/>
        </a:xfrm>
        <a:prstGeom prst="roundRect">
          <a:avLst/>
        </a:prstGeom>
        <a:solidFill>
          <a:schemeClr val="accent5">
            <a:lumMod val="75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4</a:t>
          </a:r>
          <a:endParaRPr lang="en-US" sz="2400" b="1" kern="1200" dirty="0">
            <a:solidFill>
              <a:schemeClr val="tx1"/>
            </a:solidFill>
          </a:endParaRPr>
        </a:p>
      </dsp:txBody>
      <dsp:txXfrm>
        <a:off x="5241124" y="278391"/>
        <a:ext cx="1544740" cy="328000"/>
      </dsp:txXfrm>
    </dsp:sp>
    <dsp:sp modelId="{5092918F-BEE1-4328-992E-DFB9B03FC85B}">
      <dsp:nvSpPr>
        <dsp:cNvPr id="0" name=""/>
        <dsp:cNvSpPr/>
      </dsp:nvSpPr>
      <dsp:spPr>
        <a:xfrm>
          <a:off x="6917198" y="260647"/>
          <a:ext cx="1571834" cy="363488"/>
        </a:xfrm>
        <a:prstGeom prst="roundRect">
          <a:avLst/>
        </a:prstGeom>
        <a:solidFill>
          <a:schemeClr val="accent5">
            <a:lumMod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lumMod val="85000"/>
                </a:schemeClr>
              </a:solidFill>
            </a:rPr>
            <a:t>5</a:t>
          </a:r>
          <a:endParaRPr lang="en-US" sz="2400" b="1" kern="1200" dirty="0">
            <a:solidFill>
              <a:schemeClr val="bg1">
                <a:lumMod val="85000"/>
              </a:schemeClr>
            </a:solidFill>
          </a:endParaRPr>
        </a:p>
      </dsp:txBody>
      <dsp:txXfrm>
        <a:off x="6934942" y="278391"/>
        <a:ext cx="1536346" cy="328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9C8C4-073F-42CF-A70B-E426C9463907}"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EB677-74C0-4A30-90AD-A83DA07D8F34}" type="slidenum">
              <a:rPr lang="en-US" smtClean="0"/>
              <a:t>‹#›</a:t>
            </a:fld>
            <a:endParaRPr lang="en-US"/>
          </a:p>
        </p:txBody>
      </p:sp>
    </p:spTree>
    <p:extLst>
      <p:ext uri="{BB962C8B-B14F-4D97-AF65-F5344CB8AC3E}">
        <p14:creationId xmlns:p14="http://schemas.microsoft.com/office/powerpoint/2010/main" val="150183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Misinformation, disinformation and vaccine hesitancy are not new. This is a cartoon showing the perceived effects of the cowpox vaccine – turning into a cow, growing abnormal cow parts…</a:t>
            </a:r>
          </a:p>
        </p:txBody>
      </p:sp>
      <p:sp>
        <p:nvSpPr>
          <p:cNvPr id="4" name="Slide Number Placeholder 3"/>
          <p:cNvSpPr>
            <a:spLocks noGrp="1"/>
          </p:cNvSpPr>
          <p:nvPr>
            <p:ph type="sldNum" sz="quarter" idx="5"/>
          </p:nvPr>
        </p:nvSpPr>
        <p:spPr/>
        <p:txBody>
          <a:bodyPr/>
          <a:lstStyle/>
          <a:p>
            <a:fld id="{41A2E1E2-D98A-4B54-BE77-055C45688608}" type="slidenum">
              <a:rPr lang="en-US" smtClean="0"/>
              <a:t>4</a:t>
            </a:fld>
            <a:endParaRPr lang="en-US"/>
          </a:p>
        </p:txBody>
      </p:sp>
    </p:spTree>
    <p:extLst>
      <p:ext uri="{BB962C8B-B14F-4D97-AF65-F5344CB8AC3E}">
        <p14:creationId xmlns:p14="http://schemas.microsoft.com/office/powerpoint/2010/main" val="3780884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say and how you say it makes a difference. If you gain their confidence, you may be able to make a difference. </a:t>
            </a:r>
          </a:p>
        </p:txBody>
      </p:sp>
      <p:sp>
        <p:nvSpPr>
          <p:cNvPr id="4" name="Slide Number Placeholder 3"/>
          <p:cNvSpPr>
            <a:spLocks noGrp="1"/>
          </p:cNvSpPr>
          <p:nvPr>
            <p:ph type="sldNum" sz="quarter" idx="5"/>
          </p:nvPr>
        </p:nvSpPr>
        <p:spPr/>
        <p:txBody>
          <a:bodyPr/>
          <a:lstStyle/>
          <a:p>
            <a:fld id="{6F6EB677-74C0-4A30-90AD-A83DA07D8F34}" type="slidenum">
              <a:rPr lang="en-US" smtClean="0"/>
              <a:t>13</a:t>
            </a:fld>
            <a:endParaRPr lang="en-US"/>
          </a:p>
        </p:txBody>
      </p:sp>
    </p:spTree>
    <p:extLst>
      <p:ext uri="{BB962C8B-B14F-4D97-AF65-F5344CB8AC3E}">
        <p14:creationId xmlns:p14="http://schemas.microsoft.com/office/powerpoint/2010/main" val="150152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decisions are influenced by emotions, beliefs, or social norms. Emphasizing the dangers of vaccine hesitancy can actually increase fear of adverse events and be ineffective. </a:t>
            </a:r>
          </a:p>
        </p:txBody>
      </p:sp>
      <p:sp>
        <p:nvSpPr>
          <p:cNvPr id="4" name="Slide Number Placeholder 3"/>
          <p:cNvSpPr>
            <a:spLocks noGrp="1"/>
          </p:cNvSpPr>
          <p:nvPr>
            <p:ph type="sldNum" sz="quarter" idx="5"/>
          </p:nvPr>
        </p:nvSpPr>
        <p:spPr/>
        <p:txBody>
          <a:bodyPr/>
          <a:lstStyle/>
          <a:p>
            <a:fld id="{6F6EB677-74C0-4A30-90AD-A83DA07D8F34}" type="slidenum">
              <a:rPr lang="en-US" smtClean="0"/>
              <a:t>14</a:t>
            </a:fld>
            <a:endParaRPr lang="en-US"/>
          </a:p>
        </p:txBody>
      </p:sp>
    </p:spTree>
    <p:extLst>
      <p:ext uri="{BB962C8B-B14F-4D97-AF65-F5344CB8AC3E}">
        <p14:creationId xmlns:p14="http://schemas.microsoft.com/office/powerpoint/2010/main" val="112691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a presumptive statement shows it is the norm, expected, and shows your confidence in vaccines and results in increased uptake of vaccines. </a:t>
            </a:r>
          </a:p>
        </p:txBody>
      </p:sp>
      <p:sp>
        <p:nvSpPr>
          <p:cNvPr id="4" name="Slide Number Placeholder 3"/>
          <p:cNvSpPr>
            <a:spLocks noGrp="1"/>
          </p:cNvSpPr>
          <p:nvPr>
            <p:ph type="sldNum" sz="quarter" idx="10"/>
          </p:nvPr>
        </p:nvSpPr>
        <p:spPr/>
        <p:txBody>
          <a:bodyPr/>
          <a:lstStyle/>
          <a:p>
            <a:fld id="{065BEFD7-AC33-491B-A96E-77AC2FAE9603}" type="slidenum">
              <a:rPr lang="en-US" smtClean="0"/>
              <a:pPr/>
              <a:t>16</a:t>
            </a:fld>
            <a:endParaRPr lang="en-US"/>
          </a:p>
        </p:txBody>
      </p:sp>
    </p:spTree>
    <p:extLst>
      <p:ext uri="{BB962C8B-B14F-4D97-AF65-F5344CB8AC3E}">
        <p14:creationId xmlns:p14="http://schemas.microsoft.com/office/powerpoint/2010/main" val="387472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patient is in agreement, administer the vaccine. </a:t>
            </a:r>
          </a:p>
          <a:p>
            <a:r>
              <a:rPr lang="en-US" dirty="0"/>
              <a:t>If patient refuses all vaccines, be sure that you focus on their concerns, explain that choosing NOT to vaccinate is a choice (just like choosing to vaccinate) and that they have responsibilities to watch for illness and notify a HCW of their unvaccinated status. </a:t>
            </a:r>
          </a:p>
          <a:p>
            <a:r>
              <a:rPr lang="en-US" dirty="0"/>
              <a:t>The following slides address the vaccine hesitant population. </a:t>
            </a:r>
          </a:p>
        </p:txBody>
      </p:sp>
      <p:sp>
        <p:nvSpPr>
          <p:cNvPr id="4" name="Slide Number Placeholder 3"/>
          <p:cNvSpPr>
            <a:spLocks noGrp="1"/>
          </p:cNvSpPr>
          <p:nvPr>
            <p:ph type="sldNum" sz="quarter" idx="10"/>
          </p:nvPr>
        </p:nvSpPr>
        <p:spPr/>
        <p:txBody>
          <a:bodyPr/>
          <a:lstStyle/>
          <a:p>
            <a:fld id="{065BEFD7-AC33-491B-A96E-77AC2FAE9603}" type="slidenum">
              <a:rPr lang="en-US" smtClean="0"/>
              <a:pPr/>
              <a:t>17</a:t>
            </a:fld>
            <a:endParaRPr lang="en-US"/>
          </a:p>
        </p:txBody>
      </p:sp>
    </p:spTree>
    <p:extLst>
      <p:ext uri="{BB962C8B-B14F-4D97-AF65-F5344CB8AC3E}">
        <p14:creationId xmlns:p14="http://schemas.microsoft.com/office/powerpoint/2010/main" val="136687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is to accept vaccination</a:t>
            </a:r>
          </a:p>
          <a:p>
            <a:pPr marL="291179" indent="-291179">
              <a:buFont typeface="Arial" panose="020B0604020202020204" pitchFamily="34" charset="0"/>
              <a:buChar char="•"/>
            </a:pPr>
            <a:r>
              <a:rPr lang="en-GB" dirty="0"/>
              <a:t>Motivational interviewing has been used widely and proven to be an effective tool in producing behaviour change in other areas of health, e.g. physical illness. </a:t>
            </a:r>
          </a:p>
          <a:p>
            <a:pPr marL="291179" indent="-291179">
              <a:buFont typeface="Arial" panose="020B0604020202020204" pitchFamily="34" charset="0"/>
              <a:buChar char="•"/>
            </a:pPr>
            <a:r>
              <a:rPr lang="en-GB" dirty="0"/>
              <a:t>This training presents  motivational interviewing methods </a:t>
            </a:r>
            <a:r>
              <a:rPr lang="en-GB" b="1" dirty="0"/>
              <a:t>adapted for the context of vaccination. </a:t>
            </a:r>
            <a:endParaRPr lang="en-US" b="1" dirty="0"/>
          </a:p>
          <a:p>
            <a:endParaRPr lang="en-US" dirty="0"/>
          </a:p>
        </p:txBody>
      </p:sp>
      <p:sp>
        <p:nvSpPr>
          <p:cNvPr id="4" name="Slide Number Placeholder 3"/>
          <p:cNvSpPr>
            <a:spLocks noGrp="1"/>
          </p:cNvSpPr>
          <p:nvPr>
            <p:ph type="sldNum" sz="quarter" idx="5"/>
          </p:nvPr>
        </p:nvSpPr>
        <p:spPr/>
        <p:txBody>
          <a:bodyPr/>
          <a:lstStyle/>
          <a:p>
            <a:fld id="{C50B06FA-BD12-49AE-8167-5D794B32C301}" type="slidenum">
              <a:rPr lang="en-US" smtClean="0"/>
              <a:t>18</a:t>
            </a:fld>
            <a:endParaRPr lang="en-US"/>
          </a:p>
        </p:txBody>
      </p:sp>
    </p:spTree>
    <p:extLst>
      <p:ext uri="{BB962C8B-B14F-4D97-AF65-F5344CB8AC3E}">
        <p14:creationId xmlns:p14="http://schemas.microsoft.com/office/powerpoint/2010/main" val="3332775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kind and have a caring and nonjudgemental attitude. You need to hear their story. </a:t>
            </a:r>
          </a:p>
        </p:txBody>
      </p:sp>
      <p:sp>
        <p:nvSpPr>
          <p:cNvPr id="4" name="Slide Number Placeholder 3"/>
          <p:cNvSpPr>
            <a:spLocks noGrp="1"/>
          </p:cNvSpPr>
          <p:nvPr>
            <p:ph type="sldNum" sz="quarter" idx="5"/>
          </p:nvPr>
        </p:nvSpPr>
        <p:spPr/>
        <p:txBody>
          <a:bodyPr/>
          <a:lstStyle/>
          <a:p>
            <a:fld id="{6F6EB677-74C0-4A30-90AD-A83DA07D8F34}" type="slidenum">
              <a:rPr lang="en-US" smtClean="0"/>
              <a:t>19</a:t>
            </a:fld>
            <a:endParaRPr lang="en-US"/>
          </a:p>
        </p:txBody>
      </p:sp>
    </p:spTree>
    <p:extLst>
      <p:ext uri="{BB962C8B-B14F-4D97-AF65-F5344CB8AC3E}">
        <p14:creationId xmlns:p14="http://schemas.microsoft.com/office/powerpoint/2010/main" val="417134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BEFD7-AC33-491B-A96E-77AC2FAE9603}" type="slidenum">
              <a:rPr lang="en-US" smtClean="0"/>
              <a:pPr/>
              <a:t>20</a:t>
            </a:fld>
            <a:endParaRPr lang="en-US"/>
          </a:p>
        </p:txBody>
      </p:sp>
    </p:spTree>
    <p:extLst>
      <p:ext uri="{BB962C8B-B14F-4D97-AF65-F5344CB8AC3E}">
        <p14:creationId xmlns:p14="http://schemas.microsoft.com/office/powerpoint/2010/main" val="2293724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BEFD7-AC33-491B-A96E-77AC2FAE9603}" type="slidenum">
              <a:rPr lang="en-US" smtClean="0"/>
              <a:pPr/>
              <a:t>21</a:t>
            </a:fld>
            <a:endParaRPr lang="en-US"/>
          </a:p>
        </p:txBody>
      </p:sp>
    </p:spTree>
    <p:extLst>
      <p:ext uri="{BB962C8B-B14F-4D97-AF65-F5344CB8AC3E}">
        <p14:creationId xmlns:p14="http://schemas.microsoft.com/office/powerpoint/2010/main" val="327524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permission to give more information, then share facts regarding their concerns. You may also use positive anecdotal stories. Use feedback to verify understanding. </a:t>
            </a:r>
          </a:p>
        </p:txBody>
      </p:sp>
      <p:sp>
        <p:nvSpPr>
          <p:cNvPr id="4" name="Slide Number Placeholder 3"/>
          <p:cNvSpPr>
            <a:spLocks noGrp="1"/>
          </p:cNvSpPr>
          <p:nvPr>
            <p:ph type="sldNum" sz="quarter" idx="10"/>
          </p:nvPr>
        </p:nvSpPr>
        <p:spPr/>
        <p:txBody>
          <a:bodyPr/>
          <a:lstStyle/>
          <a:p>
            <a:fld id="{065BEFD7-AC33-491B-A96E-77AC2FAE9603}" type="slidenum">
              <a:rPr lang="en-US" smtClean="0"/>
              <a:pPr/>
              <a:t>23</a:t>
            </a:fld>
            <a:endParaRPr lang="en-US"/>
          </a:p>
        </p:txBody>
      </p:sp>
    </p:spTree>
    <p:extLst>
      <p:ext uri="{BB962C8B-B14F-4D97-AF65-F5344CB8AC3E}">
        <p14:creationId xmlns:p14="http://schemas.microsoft.com/office/powerpoint/2010/main" val="4114192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 I’m so glad you decided to protect your health and get the vaccine today</a:t>
            </a:r>
          </a:p>
          <a:p>
            <a:r>
              <a:rPr lang="en-US" dirty="0"/>
              <a:t>Maybe in the future – set up return to discuss the vaccine</a:t>
            </a:r>
          </a:p>
          <a:p>
            <a:r>
              <a:rPr lang="en-US" dirty="0"/>
              <a:t>Refusal – do not debate or antagonize. Keep the door open and maintain the relationship as things may change. Be patient!</a:t>
            </a:r>
          </a:p>
        </p:txBody>
      </p:sp>
      <p:sp>
        <p:nvSpPr>
          <p:cNvPr id="4" name="Slide Number Placeholder 3"/>
          <p:cNvSpPr>
            <a:spLocks noGrp="1"/>
          </p:cNvSpPr>
          <p:nvPr>
            <p:ph type="sldNum" sz="quarter" idx="5"/>
          </p:nvPr>
        </p:nvSpPr>
        <p:spPr/>
        <p:txBody>
          <a:bodyPr/>
          <a:lstStyle/>
          <a:p>
            <a:fld id="{C50B06FA-BD12-49AE-8167-5D794B32C301}" type="slidenum">
              <a:rPr lang="en-US" smtClean="0"/>
              <a:t>24</a:t>
            </a:fld>
            <a:endParaRPr lang="en-US"/>
          </a:p>
        </p:txBody>
      </p:sp>
    </p:spTree>
    <p:extLst>
      <p:ext uri="{BB962C8B-B14F-4D97-AF65-F5344CB8AC3E}">
        <p14:creationId xmlns:p14="http://schemas.microsoft.com/office/powerpoint/2010/main" val="402342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Variolation staved off serious smallpox infections by triggering mild infection through exposure to material from an infected person — dates back to at least the 1000s in Asia, Africa and other parts of the world.</a:t>
            </a:r>
          </a:p>
          <a:p>
            <a:r>
              <a:rPr lang="en-US" dirty="0"/>
              <a:t>Smallpox vaccination introduced by Jenner in 1706 was met with vaccine hesitancy by Benjamin Franklin (who later regretted it when smallpox killed his youngest son) and by many others. Onesimus, an enslaved man in Boston, taught the procedure to Puritan minister Cotton Mather, who in turn urged doctors to inoculate the public during a 1721 smallpox outbreak. Many refused, and Mather faced hostility: A small bomb was thrown through his window. Reasons given for avoiding variolation — particularly that it was unnatural to interfere with a person’s relationship with God — were the seeds of later anti-vaccination attitudes.</a:t>
            </a:r>
          </a:p>
          <a:p>
            <a:r>
              <a:rPr lang="en-US" dirty="0"/>
              <a:t>In 1809, Massachusetts passed the world’s first known mandatory vaccination law, requiring the general population to receive the smallpox vaccine. Resistance began to grow as other states passed similar laws.</a:t>
            </a:r>
          </a:p>
          <a:p>
            <a:r>
              <a:rPr lang="en-US" dirty="0"/>
              <a:t>U.K. Vaccination Act of 1853 required parents to get infants vaccinated by 3 months old, or face fines or imprisonment. The law sparked violent riots and the formation of the Anti-Vaccination League of London. Vaccine resisters were often poor people who received little health care and who were suspicious of a forced medical intervention. Anti-vaccination groups argued that compulsory vaccination violated personal liberty.</a:t>
            </a:r>
          </a:p>
        </p:txBody>
      </p:sp>
      <p:sp>
        <p:nvSpPr>
          <p:cNvPr id="4" name="Slide Number Placeholder 3"/>
          <p:cNvSpPr>
            <a:spLocks noGrp="1"/>
          </p:cNvSpPr>
          <p:nvPr>
            <p:ph type="sldNum" sz="quarter" idx="5"/>
          </p:nvPr>
        </p:nvSpPr>
        <p:spPr/>
        <p:txBody>
          <a:bodyPr/>
          <a:lstStyle/>
          <a:p>
            <a:fld id="{41A2E1E2-D98A-4B54-BE77-055C45688608}" type="slidenum">
              <a:rPr lang="en-US" smtClean="0"/>
              <a:t>5</a:t>
            </a:fld>
            <a:endParaRPr lang="en-US"/>
          </a:p>
        </p:txBody>
      </p:sp>
    </p:spTree>
    <p:extLst>
      <p:ext uri="{BB962C8B-B14F-4D97-AF65-F5344CB8AC3E}">
        <p14:creationId xmlns:p14="http://schemas.microsoft.com/office/powerpoint/2010/main" val="895988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your goal in mind - acceptance of vaccine </a:t>
            </a:r>
          </a:p>
          <a:p>
            <a:r>
              <a:rPr lang="en-US" dirty="0"/>
              <a:t>Explore reasons for hesitancy through respectful conversation. </a:t>
            </a:r>
          </a:p>
          <a:p>
            <a:r>
              <a:rPr lang="en-US" dirty="0"/>
              <a:t>Be patient. It may take time and more than one visit. </a:t>
            </a:r>
          </a:p>
          <a:p>
            <a:r>
              <a:rPr lang="en-US" dirty="0"/>
              <a:t>Training and practice can lead to positive outcomes. </a:t>
            </a:r>
          </a:p>
          <a:p>
            <a:r>
              <a:rPr lang="en-US" dirty="0"/>
              <a:t>Communication is key – </a:t>
            </a:r>
          </a:p>
          <a:p>
            <a:r>
              <a:rPr lang="en-US" dirty="0"/>
              <a:t>Tailor conversation to the patient. </a:t>
            </a:r>
          </a:p>
          <a:p>
            <a:r>
              <a:rPr lang="en-US" dirty="0"/>
              <a:t>Avoid confrontation but share factual information</a:t>
            </a:r>
          </a:p>
          <a:p>
            <a:r>
              <a:rPr lang="en-US" dirty="0"/>
              <a:t>Use storytelling. </a:t>
            </a:r>
          </a:p>
          <a:p>
            <a:r>
              <a:rPr lang="en-US" dirty="0"/>
              <a:t>Maintain trust/relationship</a:t>
            </a:r>
          </a:p>
          <a:p>
            <a:r>
              <a:rPr lang="en-US" dirty="0"/>
              <a:t>Be an advocate for vaccines</a:t>
            </a:r>
          </a:p>
          <a:p>
            <a:r>
              <a:rPr lang="en-US" dirty="0"/>
              <a:t>Motivational Interviewing</a:t>
            </a:r>
          </a:p>
          <a:p>
            <a:r>
              <a:rPr lang="en-US" dirty="0"/>
              <a:t>Ask open ended questions.</a:t>
            </a:r>
          </a:p>
          <a:p>
            <a:r>
              <a:rPr lang="en-US" dirty="0"/>
              <a:t>Affirm strengths and validate concerns.</a:t>
            </a:r>
          </a:p>
          <a:p>
            <a:r>
              <a:rPr lang="en-US" dirty="0"/>
              <a:t>Reflect and respond.</a:t>
            </a:r>
          </a:p>
          <a:p>
            <a:r>
              <a:rPr lang="en-US" dirty="0"/>
              <a:t>Ask-Provide-Verify.</a:t>
            </a:r>
          </a:p>
          <a:p>
            <a:r>
              <a:rPr lang="en-US" dirty="0"/>
              <a:t>Summarize and describe action.</a:t>
            </a:r>
          </a:p>
        </p:txBody>
      </p:sp>
      <p:sp>
        <p:nvSpPr>
          <p:cNvPr id="4" name="Slide Number Placeholder 3"/>
          <p:cNvSpPr>
            <a:spLocks noGrp="1"/>
          </p:cNvSpPr>
          <p:nvPr>
            <p:ph type="sldNum" sz="quarter" idx="5"/>
          </p:nvPr>
        </p:nvSpPr>
        <p:spPr/>
        <p:txBody>
          <a:bodyPr/>
          <a:lstStyle/>
          <a:p>
            <a:fld id="{41A2E1E2-D98A-4B54-BE77-055C45688608}" type="slidenum">
              <a:rPr lang="en-US" smtClean="0"/>
              <a:t>25</a:t>
            </a:fld>
            <a:endParaRPr lang="en-US"/>
          </a:p>
        </p:txBody>
      </p:sp>
    </p:spTree>
    <p:extLst>
      <p:ext uri="{BB962C8B-B14F-4D97-AF65-F5344CB8AC3E}">
        <p14:creationId xmlns:p14="http://schemas.microsoft.com/office/powerpoint/2010/main" val="32909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Characteristics that make it believable – </a:t>
            </a:r>
          </a:p>
          <a:p>
            <a:r>
              <a:rPr lang="en-US" dirty="0"/>
              <a:t>Communicate gist well</a:t>
            </a:r>
          </a:p>
          <a:p>
            <a:r>
              <a:rPr lang="en-US" dirty="0"/>
              <a:t>Match worldview</a:t>
            </a:r>
          </a:p>
          <a:p>
            <a:r>
              <a:rPr lang="en-US" dirty="0"/>
              <a:t>Come from what is deemed as a reputable source</a:t>
            </a:r>
          </a:p>
          <a:p>
            <a:r>
              <a:rPr lang="en-US" dirty="0"/>
              <a:t>Pulls emotional strings – fearful/angry/sad</a:t>
            </a:r>
          </a:p>
          <a:p>
            <a:r>
              <a:rPr lang="en-US" dirty="0"/>
              <a:t>Social interaction</a:t>
            </a:r>
          </a:p>
          <a:p>
            <a:r>
              <a:rPr lang="en-US" dirty="0"/>
              <a:t>Gauge other’s opinions</a:t>
            </a:r>
          </a:p>
          <a:p>
            <a:r>
              <a:rPr lang="en-US" dirty="0"/>
              <a:t>Express own viewpoints</a:t>
            </a:r>
          </a:p>
          <a:p>
            <a:r>
              <a:rPr lang="en-US" dirty="0"/>
              <a:t>Engage with others</a:t>
            </a:r>
          </a:p>
          <a:p>
            <a:r>
              <a:rPr lang="en-US" dirty="0"/>
              <a:t>Social media algorithms - </a:t>
            </a:r>
            <a:r>
              <a:rPr lang="en-US" dirty="0" err="1"/>
              <a:t>echochambers</a:t>
            </a:r>
            <a:endParaRPr lang="en-US" dirty="0"/>
          </a:p>
          <a:p>
            <a:r>
              <a:rPr lang="en-US" dirty="0"/>
              <a:t>Moves post according to clicks </a:t>
            </a:r>
          </a:p>
          <a:p>
            <a:r>
              <a:rPr lang="en-US" dirty="0"/>
              <a:t>limits exposure to alternative viewpoints</a:t>
            </a:r>
          </a:p>
          <a:p>
            <a:r>
              <a:rPr lang="en-US" dirty="0"/>
              <a:t>reinforces person’s current worldview</a:t>
            </a:r>
          </a:p>
          <a:p>
            <a:r>
              <a:rPr lang="en-US" dirty="0"/>
              <a:t>Habitual sharing </a:t>
            </a:r>
          </a:p>
          <a:p>
            <a:r>
              <a:rPr lang="en-US" dirty="0"/>
              <a:t>more prone to sharing misinformation along with truth </a:t>
            </a:r>
          </a:p>
          <a:p>
            <a:r>
              <a:rPr lang="en-US" dirty="0"/>
              <a:t>poor critical media literacy skills</a:t>
            </a:r>
          </a:p>
          <a:p>
            <a:r>
              <a:rPr lang="en-US" dirty="0"/>
              <a:t>Lack of attention –reason for 51.2% of misinformation shared among media users</a:t>
            </a:r>
          </a:p>
          <a:p>
            <a:r>
              <a:rPr lang="en-US" dirty="0"/>
              <a:t>Don’t take time to fact check prior to sharing</a:t>
            </a:r>
          </a:p>
          <a:p>
            <a:endParaRPr lang="en-US" dirty="0"/>
          </a:p>
          <a:p>
            <a:r>
              <a:rPr lang="en-US" dirty="0"/>
              <a:t>Consequences of misinformation</a:t>
            </a:r>
          </a:p>
          <a:p>
            <a:endParaRPr lang="en-US" dirty="0"/>
          </a:p>
          <a:p>
            <a:r>
              <a:rPr lang="en-US" dirty="0"/>
              <a:t>Erosion of public trust in public health officials</a:t>
            </a:r>
          </a:p>
          <a:p>
            <a:r>
              <a:rPr lang="en-US" dirty="0"/>
              <a:t>Compromised ability of health interventions</a:t>
            </a:r>
          </a:p>
          <a:p>
            <a:r>
              <a:rPr lang="en-US" dirty="0"/>
              <a:t>Impact of misinformation upon certain (vulnerable) communities</a:t>
            </a:r>
          </a:p>
          <a:p>
            <a:r>
              <a:rPr lang="en-US" dirty="0"/>
              <a:t>Need for attention and resources higher in crises</a:t>
            </a:r>
          </a:p>
          <a:p>
            <a:endParaRPr lang="en-US" dirty="0"/>
          </a:p>
          <a:p>
            <a:r>
              <a:rPr lang="en-US" dirty="0"/>
              <a:t>Need to communicate trustworthy information and for public to accept information and act upon it</a:t>
            </a:r>
          </a:p>
        </p:txBody>
      </p:sp>
      <p:sp>
        <p:nvSpPr>
          <p:cNvPr id="4" name="Slide Number Placeholder 3"/>
          <p:cNvSpPr>
            <a:spLocks noGrp="1"/>
          </p:cNvSpPr>
          <p:nvPr>
            <p:ph type="sldNum" sz="quarter" idx="5"/>
          </p:nvPr>
        </p:nvSpPr>
        <p:spPr/>
        <p:txBody>
          <a:bodyPr/>
          <a:lstStyle/>
          <a:p>
            <a:fld id="{6F6EB677-74C0-4A30-90AD-A83DA07D8F34}" type="slidenum">
              <a:rPr lang="en-US" smtClean="0"/>
              <a:t>27</a:t>
            </a:fld>
            <a:endParaRPr lang="en-US"/>
          </a:p>
        </p:txBody>
      </p:sp>
    </p:spTree>
    <p:extLst>
      <p:ext uri="{BB962C8B-B14F-4D97-AF65-F5344CB8AC3E}">
        <p14:creationId xmlns:p14="http://schemas.microsoft.com/office/powerpoint/2010/main" val="2580745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 of 100% certainty that vaccines are safe and effective. </a:t>
            </a:r>
          </a:p>
          <a:p>
            <a:r>
              <a:rPr lang="en-US" dirty="0"/>
              <a:t>No other products are 100% safe and effective</a:t>
            </a:r>
          </a:p>
          <a:p>
            <a:r>
              <a:rPr lang="en-US" dirty="0"/>
              <a:t>False logic - all natural things are good and all unnatural things are bad. </a:t>
            </a:r>
          </a:p>
          <a:p>
            <a:r>
              <a:rPr lang="en-US" dirty="0"/>
              <a:t>“In philosophy, this false logic is known as the appeal to nature,” says Schmid. “We consider life-saving surgery to be a good thing, but not natural, but when a lion kills a human it’s natural, but not good.” </a:t>
            </a:r>
          </a:p>
          <a:p>
            <a:r>
              <a:rPr lang="en-US" dirty="0"/>
              <a:t>Technical expertise - learn to differentiate between bogus and genuine experts </a:t>
            </a:r>
          </a:p>
          <a:p>
            <a:r>
              <a:rPr lang="en-US" dirty="0"/>
              <a:t>Conspiracy theory that governments promote vaccination because of undue influence from the pharmaceutical industry </a:t>
            </a:r>
          </a:p>
          <a:p>
            <a:r>
              <a:rPr lang="en-US" dirty="0"/>
              <a:t>Selectivity: when arguments are built on isolated scientific papers. Concern for too many vaccines? Note vaccines build a baby’s immune system rather than attacking it. </a:t>
            </a:r>
          </a:p>
          <a:p>
            <a:endParaRPr lang="en-US" dirty="0"/>
          </a:p>
        </p:txBody>
      </p:sp>
      <p:sp>
        <p:nvSpPr>
          <p:cNvPr id="4" name="Slide Number Placeholder 3"/>
          <p:cNvSpPr>
            <a:spLocks noGrp="1"/>
          </p:cNvSpPr>
          <p:nvPr>
            <p:ph type="sldNum" sz="quarter" idx="5"/>
          </p:nvPr>
        </p:nvSpPr>
        <p:spPr/>
        <p:txBody>
          <a:bodyPr/>
          <a:lstStyle/>
          <a:p>
            <a:fld id="{6F6EB677-74C0-4A30-90AD-A83DA07D8F34}" type="slidenum">
              <a:rPr lang="en-US" smtClean="0"/>
              <a:t>28</a:t>
            </a:fld>
            <a:endParaRPr lang="en-US"/>
          </a:p>
        </p:txBody>
      </p:sp>
    </p:spTree>
    <p:extLst>
      <p:ext uri="{BB962C8B-B14F-4D97-AF65-F5344CB8AC3E}">
        <p14:creationId xmlns:p14="http://schemas.microsoft.com/office/powerpoint/2010/main" val="226393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you have credible information and can teach others to recognize faulty studies – just like ads on TV, they may be more likely to try and sell you something. </a:t>
            </a:r>
          </a:p>
          <a:p>
            <a:endParaRPr lang="en-US" dirty="0"/>
          </a:p>
        </p:txBody>
      </p:sp>
      <p:sp>
        <p:nvSpPr>
          <p:cNvPr id="4" name="Slide Number Placeholder 3"/>
          <p:cNvSpPr>
            <a:spLocks noGrp="1"/>
          </p:cNvSpPr>
          <p:nvPr>
            <p:ph type="sldNum" sz="quarter" idx="5"/>
          </p:nvPr>
        </p:nvSpPr>
        <p:spPr/>
        <p:txBody>
          <a:bodyPr/>
          <a:lstStyle/>
          <a:p>
            <a:fld id="{41A2E1E2-D98A-4B54-BE77-055C45688608}" type="slidenum">
              <a:rPr lang="en-US" smtClean="0"/>
              <a:t>29</a:t>
            </a:fld>
            <a:endParaRPr lang="en-US"/>
          </a:p>
        </p:txBody>
      </p:sp>
    </p:spTree>
    <p:extLst>
      <p:ext uri="{BB962C8B-B14F-4D97-AF65-F5344CB8AC3E}">
        <p14:creationId xmlns:p14="http://schemas.microsoft.com/office/powerpoint/2010/main" val="82434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can lie – check out red flags in studies - </a:t>
            </a:r>
          </a:p>
          <a:p>
            <a:r>
              <a:rPr lang="en-US" dirty="0"/>
              <a:t>	Chance – need a good sample size with rigorous and targeted study of limited endpoints</a:t>
            </a:r>
          </a:p>
          <a:p>
            <a:r>
              <a:rPr lang="en-US" dirty="0"/>
              <a:t>	Quality – systematic reviews, RCTs, cohort trials, observation, expert opinion</a:t>
            </a:r>
          </a:p>
          <a:p>
            <a:r>
              <a:rPr lang="en-US" dirty="0"/>
              <a:t>Cherry picking data – limit, omit data or change the variables (especially time – like COVID vaccines and cumulative deaths. </a:t>
            </a:r>
          </a:p>
          <a:p>
            <a:r>
              <a:rPr lang="en-US" dirty="0"/>
              <a:t>Correlation vs causation – higher use of health care likely to result in higher rate of diagnosis; older people more likely to get vaccinated, but also more likely to die. </a:t>
            </a:r>
          </a:p>
          <a:p>
            <a:r>
              <a:rPr lang="en-US" dirty="0"/>
              <a:t>Context and conflicts – e.g. autism with expanded awareness, broader diagnostic criteria and financial incentives for diagnosis.</a:t>
            </a:r>
          </a:p>
        </p:txBody>
      </p:sp>
      <p:sp>
        <p:nvSpPr>
          <p:cNvPr id="4" name="Slide Number Placeholder 3"/>
          <p:cNvSpPr>
            <a:spLocks noGrp="1"/>
          </p:cNvSpPr>
          <p:nvPr>
            <p:ph type="sldNum" sz="quarter" idx="5"/>
          </p:nvPr>
        </p:nvSpPr>
        <p:spPr/>
        <p:txBody>
          <a:bodyPr/>
          <a:lstStyle/>
          <a:p>
            <a:fld id="{41A2E1E2-D98A-4B54-BE77-055C45688608}" type="slidenum">
              <a:rPr lang="en-US" smtClean="0"/>
              <a:t>30</a:t>
            </a:fld>
            <a:endParaRPr lang="en-US"/>
          </a:p>
        </p:txBody>
      </p:sp>
    </p:spTree>
    <p:extLst>
      <p:ext uri="{BB962C8B-B14F-4D97-AF65-F5344CB8AC3E}">
        <p14:creationId xmlns:p14="http://schemas.microsoft.com/office/powerpoint/2010/main" val="257101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and how and why information is spreading</a:t>
            </a:r>
          </a:p>
          <a:p>
            <a:r>
              <a:rPr lang="en-US" dirty="0"/>
              <a:t>Social listening to understand what information is spreading and </a:t>
            </a:r>
          </a:p>
          <a:p>
            <a:r>
              <a:rPr lang="en-US" dirty="0"/>
              <a:t>Understand people who interact with the information</a:t>
            </a:r>
          </a:p>
          <a:p>
            <a:r>
              <a:rPr lang="en-US" dirty="0"/>
              <a:t>Evaluation by</a:t>
            </a:r>
          </a:p>
          <a:p>
            <a:r>
              <a:rPr lang="en-US" dirty="0"/>
              <a:t>Tracking</a:t>
            </a:r>
          </a:p>
          <a:p>
            <a:r>
              <a:rPr lang="en-US" dirty="0"/>
              <a:t>Analyzing</a:t>
            </a:r>
          </a:p>
          <a:p>
            <a:r>
              <a:rPr lang="en-US" dirty="0"/>
              <a:t>Organizing</a:t>
            </a:r>
          </a:p>
          <a:p>
            <a:r>
              <a:rPr lang="en-US" dirty="0"/>
              <a:t>Reacting</a:t>
            </a:r>
          </a:p>
          <a:p>
            <a:r>
              <a:rPr lang="en-US" dirty="0"/>
              <a:t>Use of </a:t>
            </a:r>
            <a:r>
              <a:rPr lang="en-US" dirty="0" err="1"/>
              <a:t>Webcrawlers</a:t>
            </a:r>
            <a:r>
              <a:rPr lang="en-US" dirty="0"/>
              <a:t> and keywords</a:t>
            </a:r>
          </a:p>
          <a:p>
            <a:r>
              <a:rPr lang="en-US" dirty="0"/>
              <a:t>Stay up to date</a:t>
            </a:r>
          </a:p>
          <a:p>
            <a:r>
              <a:rPr lang="en-US" dirty="0"/>
              <a:t>Track questions/concerns</a:t>
            </a:r>
          </a:p>
          <a:p>
            <a:r>
              <a:rPr lang="en-US" dirty="0"/>
              <a:t>4 platforms</a:t>
            </a:r>
          </a:p>
          <a:p>
            <a:r>
              <a:rPr lang="en-US" dirty="0" err="1"/>
              <a:t>Talkwalker</a:t>
            </a:r>
            <a:r>
              <a:rPr lang="en-US" dirty="0"/>
              <a:t> – tracks health related conversations based upon queries, providing insights into public sentiment; </a:t>
            </a:r>
            <a:r>
              <a:rPr lang="en-US" dirty="0" err="1"/>
              <a:t>realtime</a:t>
            </a:r>
            <a:endParaRPr lang="en-US" dirty="0"/>
          </a:p>
          <a:p>
            <a:r>
              <a:rPr lang="en-US" dirty="0"/>
              <a:t>Free version – shows last 7d</a:t>
            </a:r>
          </a:p>
          <a:p>
            <a:r>
              <a:rPr lang="en-US" dirty="0"/>
              <a:t>Paid version – all capabilities, unlimited history</a:t>
            </a:r>
          </a:p>
          <a:p>
            <a:r>
              <a:rPr lang="en-US" dirty="0"/>
              <a:t>Implementation – put in hashtag</a:t>
            </a:r>
          </a:p>
          <a:p>
            <a:r>
              <a:rPr lang="en-US" dirty="0"/>
              <a:t>Google – Google Trends, Google Alerts – </a:t>
            </a:r>
          </a:p>
          <a:p>
            <a:r>
              <a:rPr lang="en-US" dirty="0"/>
              <a:t>data analysis of search query patterns; </a:t>
            </a:r>
          </a:p>
          <a:p>
            <a:r>
              <a:rPr lang="en-US" dirty="0"/>
              <a:t>customized info monitoring, including rising and top searches (helps to gauge prevalence of conversations or questions about specific issues) and state/local info; doesn’t cover social media content nor website reactions</a:t>
            </a:r>
          </a:p>
          <a:p>
            <a:r>
              <a:rPr lang="en-US" dirty="0" err="1"/>
              <a:t>CrowdTangle</a:t>
            </a:r>
            <a:r>
              <a:rPr lang="en-US" dirty="0"/>
              <a:t> – monitors social media conversations, tracks trends on Facebook and Instagram (access needs to be granted by Meta), BUT can download extension called LinkChecker, which doesn’t require a </a:t>
            </a:r>
            <a:r>
              <a:rPr lang="en-US" dirty="0" err="1"/>
              <a:t>CrowdTangle</a:t>
            </a:r>
            <a:r>
              <a:rPr lang="en-US" dirty="0"/>
              <a:t> account. </a:t>
            </a:r>
          </a:p>
          <a:p>
            <a:endParaRPr lang="en-US" dirty="0"/>
          </a:p>
          <a:p>
            <a:r>
              <a:rPr lang="en-US" dirty="0"/>
              <a:t>Improve public health  by identifying and responding to </a:t>
            </a:r>
          </a:p>
          <a:p>
            <a:r>
              <a:rPr lang="en-US" dirty="0"/>
              <a:t>Gaps in knowledge</a:t>
            </a:r>
          </a:p>
          <a:p>
            <a:r>
              <a:rPr lang="en-US" dirty="0"/>
              <a:t>Syndromes through surveillance – e.g. reactions to meds, epidemics, </a:t>
            </a:r>
          </a:p>
          <a:p>
            <a:r>
              <a:rPr lang="en-US" dirty="0"/>
              <a:t>Misinformation </a:t>
            </a:r>
          </a:p>
          <a:p>
            <a:r>
              <a:rPr lang="en-US" dirty="0"/>
              <a:t>Be able to target responses ( to area/communities/ethnic groups)</a:t>
            </a:r>
          </a:p>
          <a:p>
            <a:r>
              <a:rPr lang="en-US" dirty="0"/>
              <a:t>EARS – Early AI-supported Real-Time Online Social Listening of COVID-19 Conversations, sponsored by WHO</a:t>
            </a:r>
          </a:p>
          <a:p>
            <a:r>
              <a:rPr lang="en-US" dirty="0"/>
              <a:t>HealthMap.org re unsafe food</a:t>
            </a:r>
          </a:p>
          <a:p>
            <a:r>
              <a:rPr lang="en-US" dirty="0"/>
              <a:t>PGP – public good project – re vaccine conversations</a:t>
            </a:r>
          </a:p>
          <a:p>
            <a:endParaRPr lang="en-US" dirty="0"/>
          </a:p>
        </p:txBody>
      </p:sp>
      <p:sp>
        <p:nvSpPr>
          <p:cNvPr id="4" name="Slide Number Placeholder 3"/>
          <p:cNvSpPr>
            <a:spLocks noGrp="1"/>
          </p:cNvSpPr>
          <p:nvPr>
            <p:ph type="sldNum" sz="quarter" idx="5"/>
          </p:nvPr>
        </p:nvSpPr>
        <p:spPr/>
        <p:txBody>
          <a:bodyPr/>
          <a:lstStyle/>
          <a:p>
            <a:fld id="{6F6EB677-74C0-4A30-90AD-A83DA07D8F34}" type="slidenum">
              <a:rPr lang="en-US" smtClean="0"/>
              <a:t>31</a:t>
            </a:fld>
            <a:endParaRPr lang="en-US"/>
          </a:p>
        </p:txBody>
      </p:sp>
    </p:spTree>
    <p:extLst>
      <p:ext uri="{BB962C8B-B14F-4D97-AF65-F5344CB8AC3E}">
        <p14:creationId xmlns:p14="http://schemas.microsoft.com/office/powerpoint/2010/main" val="1404184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restore trust, build confidence in vaccines</a:t>
            </a:r>
          </a:p>
          <a:p>
            <a:r>
              <a:rPr lang="en-US" dirty="0"/>
              <a:t>a.	Oath to public service, responsibility to vulnerable populations and health</a:t>
            </a:r>
          </a:p>
          <a:p>
            <a:r>
              <a:rPr lang="en-US" dirty="0"/>
              <a:t>b.	Spread science-based evidence-based knowledge</a:t>
            </a:r>
          </a:p>
          <a:p>
            <a:r>
              <a:rPr lang="en-US" dirty="0"/>
              <a:t>c.	Presume all want best health possible for themselves and their families. </a:t>
            </a:r>
          </a:p>
          <a:p>
            <a:pPr marL="228600" indent="-228600">
              <a:buAutoNum type="alphaLcPeriod" startAt="4"/>
            </a:pPr>
            <a:r>
              <a:rPr lang="en-US" dirty="0"/>
              <a:t>Move individuals by listening, respecting and use of motivational interviewing, </a:t>
            </a:r>
          </a:p>
          <a:p>
            <a:pPr marL="228600" indent="-228600">
              <a:buAutoNum type="alphaLcPeriod" startAt="4"/>
            </a:pPr>
            <a:r>
              <a:rPr lang="en-US" dirty="0"/>
              <a:t>Be a resource for vaccine knowledge. Update and Increase your knowledge of vaccines and answers to frequently asked questions. Promote vaccines in the office and on media. </a:t>
            </a:r>
          </a:p>
          <a:p>
            <a:pPr marL="228600" indent="-228600">
              <a:buAutoNum type="alphaLcPeriod" startAt="4"/>
            </a:pPr>
            <a:endParaRPr lang="en-US" dirty="0"/>
          </a:p>
          <a:p>
            <a:r>
              <a:rPr lang="en-US" dirty="0"/>
              <a:t>e.	Work with partnerships – community influencers, trusted messengers</a:t>
            </a:r>
          </a:p>
          <a:p>
            <a:r>
              <a:rPr lang="en-US" dirty="0"/>
              <a:t>f.	Maintain open doors/open minds</a:t>
            </a:r>
          </a:p>
          <a:p>
            <a:endParaRPr lang="en-US" dirty="0"/>
          </a:p>
        </p:txBody>
      </p:sp>
      <p:sp>
        <p:nvSpPr>
          <p:cNvPr id="4" name="Slide Number Placeholder 3"/>
          <p:cNvSpPr>
            <a:spLocks noGrp="1"/>
          </p:cNvSpPr>
          <p:nvPr>
            <p:ph type="sldNum" sz="quarter" idx="5"/>
          </p:nvPr>
        </p:nvSpPr>
        <p:spPr/>
        <p:txBody>
          <a:bodyPr/>
          <a:lstStyle/>
          <a:p>
            <a:fld id="{41A2E1E2-D98A-4B54-BE77-055C45688608}" type="slidenum">
              <a:rPr lang="en-US" smtClean="0"/>
              <a:t>32</a:t>
            </a:fld>
            <a:endParaRPr lang="en-US"/>
          </a:p>
        </p:txBody>
      </p:sp>
    </p:spTree>
    <p:extLst>
      <p:ext uri="{BB962C8B-B14F-4D97-AF65-F5344CB8AC3E}">
        <p14:creationId xmlns:p14="http://schemas.microsoft.com/office/powerpoint/2010/main" val="261522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making is stressful. Change is inevitable and stressful. This picture reminds me of my 2 trips to Alaska and seeing the huge changes in the glaciers in the intervening 25 years. People respond to involuntary changes in the external environment similar to grief. The Change Curve is based on a model originally developed in the 1960s by Elisabeth Kubler-Ross to explain the grieving process. </a:t>
            </a:r>
          </a:p>
          <a:p>
            <a:r>
              <a:rPr lang="en-US" dirty="0"/>
              <a:t>1.	Shock and denial – inability to process, think it won’t affect them</a:t>
            </a:r>
          </a:p>
          <a:p>
            <a:r>
              <a:rPr lang="en-US" dirty="0"/>
              <a:t>2.	Anger and depression – frustration over lack of control (over virus/vaccine); depression over the choices to vaccinate or  	not (and don’t forget that choosing not to vaccinate is a choice)</a:t>
            </a:r>
          </a:p>
          <a:p>
            <a:r>
              <a:rPr lang="en-US" dirty="0"/>
              <a:t>3.	Acceptance and Commitment – accept that change is inevitable and can focus on moving forward. This is the time to 	discuss the positives. </a:t>
            </a:r>
          </a:p>
          <a:p>
            <a:r>
              <a:rPr lang="en-US" dirty="0"/>
              <a:t>Voluntarily making a decision to accept a vaccine is also a change, which is scary and causes anxiety in a lot of people. This results in people hesitating to accept a vaccine. </a:t>
            </a:r>
          </a:p>
        </p:txBody>
      </p:sp>
      <p:sp>
        <p:nvSpPr>
          <p:cNvPr id="4" name="Slide Number Placeholder 3"/>
          <p:cNvSpPr>
            <a:spLocks noGrp="1"/>
          </p:cNvSpPr>
          <p:nvPr>
            <p:ph type="sldNum" sz="quarter" idx="5"/>
          </p:nvPr>
        </p:nvSpPr>
        <p:spPr/>
        <p:txBody>
          <a:bodyPr/>
          <a:lstStyle/>
          <a:p>
            <a:fld id="{41A2E1E2-D98A-4B54-BE77-055C45688608}" type="slidenum">
              <a:rPr lang="en-US" smtClean="0"/>
              <a:t>6</a:t>
            </a:fld>
            <a:endParaRPr lang="en-US"/>
          </a:p>
        </p:txBody>
      </p:sp>
    </p:spTree>
    <p:extLst>
      <p:ext uri="{BB962C8B-B14F-4D97-AF65-F5344CB8AC3E}">
        <p14:creationId xmlns:p14="http://schemas.microsoft.com/office/powerpoint/2010/main" val="267114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50 years we’ve had TV, newspapers, </a:t>
            </a:r>
            <a:r>
              <a:rPr lang="en-US" dirty="0" err="1"/>
              <a:t>etc</a:t>
            </a:r>
            <a:r>
              <a:rPr lang="en-US" dirty="0"/>
              <a:t> with vaccine disinformation. 1982 news documentary called “DPT: Vaccine Roulette”, shared emotional stories of parents claiming their children had suffered seizures and brain damage from DPT shot. Interviews with doctors led credence to the false claims. </a:t>
            </a:r>
          </a:p>
          <a:p>
            <a:r>
              <a:rPr lang="en-US" dirty="0"/>
              <a:t>British gastroenterologist Andrew Wakefield published a report in the Lancet alleging that the measles-mumps-rubella, or MMR, vaccine caused autism spectrum disorder in 12 children. Wakefield falsified data, violated informed consent and secretly invested in development of a solo measles vaccine.</a:t>
            </a:r>
          </a:p>
          <a:p>
            <a:r>
              <a:rPr lang="en-US" dirty="0"/>
              <a:t>1999, the U.S. Public Health Service recommended removing thimerosal from childhood vaccines. Note MMR never contained thimerosal and no brain damage known from thimerosal (</a:t>
            </a:r>
            <a:r>
              <a:rPr lang="en-US" dirty="0" err="1"/>
              <a:t>ethylmercury</a:t>
            </a:r>
            <a:r>
              <a:rPr lang="en-US" dirty="0"/>
              <a:t>) which is broken down and excreted much more rapidly than methylmercury found in the environment. think about ethanol and methanol (also known as ethyl alcohol and methyl alcohol), you will see that the difference can be dramatic – ethanol is what we drink at a party, whereas methanol, added to some types of gasoline and antifreeze, is poisonous if consumed.</a:t>
            </a:r>
          </a:p>
          <a:p>
            <a:r>
              <a:rPr lang="en-US" dirty="0"/>
              <a:t>2016’s Vaxxed: From Cover-Up to Catastrophe, directed by Wakefield, promoting disinformation under guise of documentary</a:t>
            </a:r>
          </a:p>
          <a:p>
            <a:r>
              <a:rPr lang="en-US" dirty="0"/>
              <a:t>The “Disinformation Dozen” produce 65% of the shares of anti-vaccine misinformation on social media platforms, concluded the nonprofit Center for Countering Digital Hate, and include Joseph Mercola, who sells dietary supplements, and his business partner Erin Elizabeth, who runs an alternative-health website. Also listed is Robert F. Kennedy Jr., the son of the late Sen. Robert F. Kennedy and chairman of Children’s Health Defense, an anti-vaccine group, now Secretary of HHS.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Government lack of support for vaccines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Leadership – skeptical of vaccines – RFK Jr as head of HHS, David Geier, as head of federal autism and vaccine investigation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Vaccine testing and approval framework changing for FDA, including recent changes in way Novavax Covid vaccine limited by FDA (previously a role that CDC performed).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Funding for vaccines and vaccine research, including loss of NIH funding to study vaccine hesitancy, stop mRNA vaccine funding and add single flu vaccine based on 1970s technology.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Spending on research to discount vaccines – pledged NIH grant of $50 million to help identify environmental causes of autism, Yet during the first four months of 2025, the NIH has reduced funding for autism-related research by an estimated $31 million to $116 million from $147 million in the same period in 2024.</a:t>
            </a:r>
          </a:p>
          <a:p>
            <a:endParaRPr lang="en-US" dirty="0"/>
          </a:p>
        </p:txBody>
      </p:sp>
      <p:sp>
        <p:nvSpPr>
          <p:cNvPr id="4" name="Slide Number Placeholder 3"/>
          <p:cNvSpPr>
            <a:spLocks noGrp="1"/>
          </p:cNvSpPr>
          <p:nvPr>
            <p:ph type="sldNum" sz="quarter" idx="5"/>
          </p:nvPr>
        </p:nvSpPr>
        <p:spPr/>
        <p:txBody>
          <a:bodyPr/>
          <a:lstStyle/>
          <a:p>
            <a:fld id="{41A2E1E2-D98A-4B54-BE77-055C45688608}" type="slidenum">
              <a:rPr lang="en-US" smtClean="0"/>
              <a:t>7</a:t>
            </a:fld>
            <a:endParaRPr lang="en-US"/>
          </a:p>
        </p:txBody>
      </p:sp>
    </p:spTree>
    <p:extLst>
      <p:ext uri="{BB962C8B-B14F-4D97-AF65-F5344CB8AC3E}">
        <p14:creationId xmlns:p14="http://schemas.microsoft.com/office/powerpoint/2010/main" val="111223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enemy! We need to know what factors influence decisions about vaccines. As you can see, it is multifactorial, so we need to approach each person as an individual to find out which of these is influencing their decision. We are going to talk about a few of these (media, trust, vaccines) along with change and motivational interviewing. </a:t>
            </a:r>
          </a:p>
        </p:txBody>
      </p:sp>
      <p:sp>
        <p:nvSpPr>
          <p:cNvPr id="4" name="Slide Number Placeholder 3"/>
          <p:cNvSpPr>
            <a:spLocks noGrp="1"/>
          </p:cNvSpPr>
          <p:nvPr>
            <p:ph type="sldNum" sz="quarter" idx="10"/>
          </p:nvPr>
        </p:nvSpPr>
        <p:spPr/>
        <p:txBody>
          <a:bodyPr/>
          <a:lstStyle/>
          <a:p>
            <a:fld id="{065BEFD7-AC33-491B-A96E-77AC2FAE9603}" type="slidenum">
              <a:rPr lang="en-US" smtClean="0"/>
              <a:pPr/>
              <a:t>8</a:t>
            </a:fld>
            <a:endParaRPr lang="en-US"/>
          </a:p>
        </p:txBody>
      </p:sp>
    </p:spTree>
    <p:extLst>
      <p:ext uri="{BB962C8B-B14F-4D97-AF65-F5344CB8AC3E}">
        <p14:creationId xmlns:p14="http://schemas.microsoft.com/office/powerpoint/2010/main" val="418135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contributing to vaccine hesitancy are complex, primarily involving 3 areas: complacency, confidence and convenience. Confidence and trust is the area in which we will focus this talk. </a:t>
            </a:r>
          </a:p>
        </p:txBody>
      </p:sp>
      <p:sp>
        <p:nvSpPr>
          <p:cNvPr id="4" name="Slide Number Placeholder 3"/>
          <p:cNvSpPr>
            <a:spLocks noGrp="1"/>
          </p:cNvSpPr>
          <p:nvPr>
            <p:ph type="sldNum" sz="quarter" idx="10"/>
          </p:nvPr>
        </p:nvSpPr>
        <p:spPr/>
        <p:txBody>
          <a:bodyPr/>
          <a:lstStyle/>
          <a:p>
            <a:fld id="{065BEFD7-AC33-491B-A96E-77AC2FAE9603}" type="slidenum">
              <a:rPr lang="en-US" smtClean="0"/>
              <a:pPr/>
              <a:t>9</a:t>
            </a:fld>
            <a:endParaRPr lang="en-US"/>
          </a:p>
        </p:txBody>
      </p:sp>
    </p:spTree>
    <p:extLst>
      <p:ext uri="{BB962C8B-B14F-4D97-AF65-F5344CB8AC3E}">
        <p14:creationId xmlns:p14="http://schemas.microsoft.com/office/powerpoint/2010/main" val="23284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preaching to the choir here, but this is an older graphic from 2013 which you’ve likely seen, showing vaccines work. But just giving the facts doesn’t ensure success in goal to vaccinate.  So what does work? </a:t>
            </a:r>
          </a:p>
        </p:txBody>
      </p:sp>
      <p:sp>
        <p:nvSpPr>
          <p:cNvPr id="4" name="Slide Number Placeholder 3"/>
          <p:cNvSpPr>
            <a:spLocks noGrp="1"/>
          </p:cNvSpPr>
          <p:nvPr>
            <p:ph type="sldNum" sz="quarter" idx="5"/>
          </p:nvPr>
        </p:nvSpPr>
        <p:spPr/>
        <p:txBody>
          <a:bodyPr/>
          <a:lstStyle/>
          <a:p>
            <a:fld id="{41A2E1E2-D98A-4B54-BE77-055C45688608}" type="slidenum">
              <a:rPr lang="en-US" smtClean="0"/>
              <a:t>10</a:t>
            </a:fld>
            <a:endParaRPr lang="en-US"/>
          </a:p>
        </p:txBody>
      </p:sp>
    </p:spTree>
    <p:extLst>
      <p:ext uri="{BB962C8B-B14F-4D97-AF65-F5344CB8AC3E}">
        <p14:creationId xmlns:p14="http://schemas.microsoft.com/office/powerpoint/2010/main" val="298237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vaccine hesitancy has become increasingly prevalent over the past decade, posing a significant challenge to public health, and has been named among the top 10 public health threats by the World Health Organization (WHO)</a:t>
            </a:r>
          </a:p>
          <a:p>
            <a:endParaRPr lang="en-US" dirty="0"/>
          </a:p>
        </p:txBody>
      </p:sp>
      <p:sp>
        <p:nvSpPr>
          <p:cNvPr id="4" name="Slide Number Placeholder 3"/>
          <p:cNvSpPr>
            <a:spLocks noGrp="1"/>
          </p:cNvSpPr>
          <p:nvPr>
            <p:ph type="sldNum" sz="quarter" idx="5"/>
          </p:nvPr>
        </p:nvSpPr>
        <p:spPr/>
        <p:txBody>
          <a:bodyPr/>
          <a:lstStyle/>
          <a:p>
            <a:fld id="{6F6EB677-74C0-4A30-90AD-A83DA07D8F34}" type="slidenum">
              <a:rPr lang="en-US" smtClean="0"/>
              <a:t>11</a:t>
            </a:fld>
            <a:endParaRPr lang="en-US"/>
          </a:p>
        </p:txBody>
      </p:sp>
    </p:spTree>
    <p:extLst>
      <p:ext uri="{BB962C8B-B14F-4D97-AF65-F5344CB8AC3E}">
        <p14:creationId xmlns:p14="http://schemas.microsoft.com/office/powerpoint/2010/main" val="220749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BEFD7-AC33-491B-A96E-77AC2FAE9603}" type="slidenum">
              <a:rPr lang="en-US" smtClean="0"/>
              <a:pPr/>
              <a:t>12</a:t>
            </a:fld>
            <a:endParaRPr lang="en-US"/>
          </a:p>
        </p:txBody>
      </p:sp>
    </p:spTree>
    <p:extLst>
      <p:ext uri="{BB962C8B-B14F-4D97-AF65-F5344CB8AC3E}">
        <p14:creationId xmlns:p14="http://schemas.microsoft.com/office/powerpoint/2010/main" val="105459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26437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24066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878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130033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5667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203229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174101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124674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7963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F71FA-CF6B-419D-BF9C-DEB1086B386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365319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0F71FA-CF6B-419D-BF9C-DEB1086B386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3533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F71FA-CF6B-419D-BF9C-DEB1086B3864}" type="datetimeFigureOut">
              <a:rPr lang="en-US" smtClean="0"/>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312555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0F71FA-CF6B-419D-BF9C-DEB1086B3864}"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382711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F71FA-CF6B-419D-BF9C-DEB1086B3864}" type="datetimeFigureOut">
              <a:rPr lang="en-US" smtClean="0"/>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113114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0F71FA-CF6B-419D-BF9C-DEB1086B386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283424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0F71FA-CF6B-419D-BF9C-DEB1086B386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2BA49-77BA-4B7E-A6D9-95440451ECD8}" type="slidenum">
              <a:rPr lang="en-US" smtClean="0"/>
              <a:t>‹#›</a:t>
            </a:fld>
            <a:endParaRPr lang="en-US"/>
          </a:p>
        </p:txBody>
      </p:sp>
    </p:spTree>
    <p:extLst>
      <p:ext uri="{BB962C8B-B14F-4D97-AF65-F5344CB8AC3E}">
        <p14:creationId xmlns:p14="http://schemas.microsoft.com/office/powerpoint/2010/main" val="291742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0F71FA-CF6B-419D-BF9C-DEB1086B3864}" type="datetimeFigureOut">
              <a:rPr lang="en-US" smtClean="0"/>
              <a:t>6/5/2025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32BA49-77BA-4B7E-A6D9-95440451ECD8}" type="slidenum">
              <a:rPr lang="en-US" smtClean="0"/>
              <a:t>‹#›</a:t>
            </a:fld>
            <a:endParaRPr lang="en-US"/>
          </a:p>
        </p:txBody>
      </p:sp>
    </p:spTree>
    <p:extLst>
      <p:ext uri="{BB962C8B-B14F-4D97-AF65-F5344CB8AC3E}">
        <p14:creationId xmlns:p14="http://schemas.microsoft.com/office/powerpoint/2010/main" val="138787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gressive-charlestown.com/2019/06/we-must-do-more-not-less.html" TargetMode="External"/><Relationship Id="rId7" Type="http://schemas.openxmlformats.org/officeDocument/2006/relationships/hyperlink" Target="https://creativecommons.org/licenses/by/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flickr.com/photos/59632563@N04/6239670686/" TargetMode="External"/><Relationship Id="rId5" Type="http://schemas.openxmlformats.org/officeDocument/2006/relationships/image" Target="../media/image2.jp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s://www.thetraveldoctor.com.au/how-vaccines-changed-our-worl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kotoba.wiki/t/talk/193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reestockphotos.biz/stockphoto/1581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freepngimg.com/png/22943-health-im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vaccineinformation.org/wp-content/uploads/resources/p4012.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libguides.clackamas.edu/c.php?g=652128&amp;p=4608563" TargetMode="Externa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aafp.org/news/media-center/statements/nih-decision-to-terminate-grants.html" TargetMode="External"/><Relationship Id="rId13" Type="http://schemas.openxmlformats.org/officeDocument/2006/relationships/hyperlink" Target="https://theconversation.com/game-theory-explains-why-reasonable-parents-make-vaccine-choices-that-fuel-outbreaks-256975" TargetMode="External"/><Relationship Id="rId3" Type="http://schemas.openxmlformats.org/officeDocument/2006/relationships/hyperlink" Target="https://www.sciencenews.org/article/vaccine-hesitancy-history-damage-anti-vaccination" TargetMode="External"/><Relationship Id="rId7" Type="http://schemas.openxmlformats.org/officeDocument/2006/relationships/hyperlink" Target="https://www.aafp.org/pubs/fpm/issues/2023/0300/vaccine-hesitancy.html" TargetMode="External"/><Relationship Id="rId12" Type="http://schemas.openxmlformats.org/officeDocument/2006/relationships/hyperlink" Target="https://www.leadershipsuccess.co/change-management/emotions-in-change#:~:text=The%20first%20reaction%20to%20major,fine%20the%20way%20it%20is%E2%80%9D" TargetMode="External"/><Relationship Id="rId17" Type="http://schemas.openxmlformats.org/officeDocument/2006/relationships/hyperlink" Target="http://www.immunize.org/" TargetMode="External"/><Relationship Id="rId2" Type="http://schemas.openxmlformats.org/officeDocument/2006/relationships/hyperlink" Target="https://www.nfid.org/podcast/building-trust-and-bridging-gaps-with-reed-v-tuckson-md/" TargetMode="External"/><Relationship Id="rId16" Type="http://schemas.openxmlformats.org/officeDocument/2006/relationships/hyperlink" Target="https://www.chop.edu/vaccine-education-center" TargetMode="External"/><Relationship Id="rId1" Type="http://schemas.openxmlformats.org/officeDocument/2006/relationships/slideLayout" Target="../slideLayouts/slideLayout2.xml"/><Relationship Id="rId6" Type="http://schemas.openxmlformats.org/officeDocument/2006/relationships/hyperlink" Target="https://www.infodemiology.com/training-resources/" TargetMode="External"/><Relationship Id="rId11" Type="http://schemas.openxmlformats.org/officeDocument/2006/relationships/hyperlink" Target="https://www.aafp.org/pubs/fpm/blogs/inpractice/entry/countering_vaccine_hesitancy.html" TargetMode="External"/><Relationship Id="rId5" Type="http://schemas.openxmlformats.org/officeDocument/2006/relationships/hyperlink" Target="https://www.huffpost.com/entry/anti-vaccine-disinformation-dozen-social-media-influencers-covid-19_n_609f0d84e4b03e1dd389db79" TargetMode="External"/><Relationship Id="rId15" Type="http://schemas.openxmlformats.org/officeDocument/2006/relationships/hyperlink" Target="http://www.aap.org/" TargetMode="External"/><Relationship Id="rId10" Type="http://schemas.openxmlformats.org/officeDocument/2006/relationships/hyperlink" Target="https://www.latimes.com/opinion/story/2025-05-13/autism-vaccines-robert-f-kennedy-jr-statistics" TargetMode="External"/><Relationship Id="rId4" Type="http://schemas.openxmlformats.org/officeDocument/2006/relationships/hyperlink" Target="https://www.sciencenews.org/blog/culture-beaker/pulling-vaxxed-still-doesnt-retract-vaccine-misconceptions" TargetMode="External"/><Relationship Id="rId9" Type="http://schemas.openxmlformats.org/officeDocument/2006/relationships/hyperlink" Target="https://www.reuters.com/business/healthcare-pharmaceuticals/trump-administration-cut-autism-related-research-by-26-so-far-2025-2025-05-16/" TargetMode="External"/><Relationship Id="rId14" Type="http://schemas.openxmlformats.org/officeDocument/2006/relationships/hyperlink" Target="http://www.aaf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0"/><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bchumanist.ca/elimination_of_smallpo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pxhere.com/en/photo/49931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85B2-6B61-6304-A515-0A19B1BA6305}"/>
              </a:ext>
            </a:extLst>
          </p:cNvPr>
          <p:cNvSpPr>
            <a:spLocks noGrp="1"/>
          </p:cNvSpPr>
          <p:nvPr>
            <p:ph type="ctrTitle"/>
          </p:nvPr>
        </p:nvSpPr>
        <p:spPr>
          <a:xfrm>
            <a:off x="3578753" y="716437"/>
            <a:ext cx="6130854" cy="3334399"/>
          </a:xfrm>
        </p:spPr>
        <p:txBody>
          <a:bodyPr>
            <a:normAutofit fontScale="90000"/>
          </a:bodyPr>
          <a:lstStyle/>
          <a:p>
            <a:r>
              <a:rPr lang="en-US" dirty="0"/>
              <a:t>Building Trust, Saving Lives: </a:t>
            </a:r>
            <a:br>
              <a:rPr lang="en-US" dirty="0"/>
            </a:br>
            <a:r>
              <a:rPr lang="en-US" dirty="0"/>
              <a:t>The Path to Vaccine Confidence</a:t>
            </a:r>
          </a:p>
        </p:txBody>
      </p:sp>
      <p:sp>
        <p:nvSpPr>
          <p:cNvPr id="3" name="Subtitle 2">
            <a:extLst>
              <a:ext uri="{FF2B5EF4-FFF2-40B4-BE49-F238E27FC236}">
                <a16:creationId xmlns:a16="http://schemas.microsoft.com/office/drawing/2014/main" id="{F1DADF8F-4E2A-F21F-6898-6E213802D074}"/>
              </a:ext>
            </a:extLst>
          </p:cNvPr>
          <p:cNvSpPr>
            <a:spLocks noGrp="1"/>
          </p:cNvSpPr>
          <p:nvPr>
            <p:ph type="subTitle" idx="1"/>
          </p:nvPr>
        </p:nvSpPr>
        <p:spPr/>
        <p:txBody>
          <a:bodyPr>
            <a:normAutofit lnSpcReduction="10000"/>
          </a:bodyPr>
          <a:lstStyle/>
          <a:p>
            <a:r>
              <a:rPr lang="en-US" dirty="0"/>
              <a:t>Madalyn Schaefgen, MD, FAAFP</a:t>
            </a:r>
          </a:p>
          <a:p>
            <a:r>
              <a:rPr lang="en-US" dirty="0"/>
              <a:t>Vice Chair, PA Immunization Coalition Board</a:t>
            </a:r>
          </a:p>
          <a:p>
            <a:r>
              <a:rPr lang="en-US" dirty="0"/>
              <a:t>June 12, 2025</a:t>
            </a:r>
          </a:p>
        </p:txBody>
      </p:sp>
      <p:pic>
        <p:nvPicPr>
          <p:cNvPr id="8" name="Picture 7">
            <a:extLst>
              <a:ext uri="{FF2B5EF4-FFF2-40B4-BE49-F238E27FC236}">
                <a16:creationId xmlns:a16="http://schemas.microsoft.com/office/drawing/2014/main" id="{C3FF894C-5B87-C68F-DF04-ABFC662892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0760" y="3429000"/>
            <a:ext cx="3516189" cy="2637142"/>
          </a:xfrm>
          <a:prstGeom prst="rect">
            <a:avLst/>
          </a:prstGeom>
        </p:spPr>
      </p:pic>
      <p:sp>
        <p:nvSpPr>
          <p:cNvPr id="9" name="TextBox 8">
            <a:extLst>
              <a:ext uri="{FF2B5EF4-FFF2-40B4-BE49-F238E27FC236}">
                <a16:creationId xmlns:a16="http://schemas.microsoft.com/office/drawing/2014/main" id="{0EC933B7-A464-7C93-9493-DD01F3E82FC2}"/>
              </a:ext>
            </a:extLst>
          </p:cNvPr>
          <p:cNvSpPr txBox="1"/>
          <p:nvPr/>
        </p:nvSpPr>
        <p:spPr>
          <a:xfrm>
            <a:off x="8827853" y="6524401"/>
            <a:ext cx="3017992" cy="230832"/>
          </a:xfrm>
          <a:prstGeom prst="rect">
            <a:avLst/>
          </a:prstGeom>
          <a:noFill/>
        </p:spPr>
        <p:txBody>
          <a:bodyPr wrap="square" rtlCol="0">
            <a:spAutoFit/>
          </a:bodyPr>
          <a:lstStyle/>
          <a:p>
            <a:r>
              <a:rPr lang="en-US" sz="900" dirty="0">
                <a:hlinkClick r:id="rId3" tooltip="http://www.progressive-charlestown.com/2019/06/we-must-do-more-not-less.html"/>
              </a:rPr>
              <a:t>This Photo</a:t>
            </a:r>
            <a:r>
              <a:rPr lang="en-US" sz="900" dirty="0"/>
              <a:t> by Unknown Author is licensed under </a:t>
            </a:r>
            <a:r>
              <a:rPr lang="en-US" sz="900" dirty="0">
                <a:hlinkClick r:id="rId4" tooltip="https://creativecommons.org/licenses/by-sa/3.0/"/>
              </a:rPr>
              <a:t>CC BY-SA</a:t>
            </a:r>
            <a:endParaRPr lang="en-US" sz="900" dirty="0"/>
          </a:p>
        </p:txBody>
      </p:sp>
      <p:pic>
        <p:nvPicPr>
          <p:cNvPr id="10" name="Picture 9">
            <a:extLst>
              <a:ext uri="{FF2B5EF4-FFF2-40B4-BE49-F238E27FC236}">
                <a16:creationId xmlns:a16="http://schemas.microsoft.com/office/drawing/2014/main" id="{757C0250-59A8-CE54-C6BE-7CF297BFBDB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56643" y="105076"/>
            <a:ext cx="3337905" cy="2448014"/>
          </a:xfrm>
          <a:prstGeom prst="rect">
            <a:avLst/>
          </a:prstGeom>
        </p:spPr>
      </p:pic>
      <p:sp>
        <p:nvSpPr>
          <p:cNvPr id="11" name="TextBox 10">
            <a:extLst>
              <a:ext uri="{FF2B5EF4-FFF2-40B4-BE49-F238E27FC236}">
                <a16:creationId xmlns:a16="http://schemas.microsoft.com/office/drawing/2014/main" id="{13CBD7F2-3F45-8129-4531-10629036CE66}"/>
              </a:ext>
            </a:extLst>
          </p:cNvPr>
          <p:cNvSpPr txBox="1"/>
          <p:nvPr/>
        </p:nvSpPr>
        <p:spPr>
          <a:xfrm>
            <a:off x="1060383" y="2553090"/>
            <a:ext cx="2217403" cy="369332"/>
          </a:xfrm>
          <a:prstGeom prst="rect">
            <a:avLst/>
          </a:prstGeom>
          <a:noFill/>
        </p:spPr>
        <p:txBody>
          <a:bodyPr wrap="square" rtlCol="0">
            <a:spAutoFit/>
          </a:bodyPr>
          <a:lstStyle/>
          <a:p>
            <a:r>
              <a:rPr lang="en-US" sz="900" dirty="0">
                <a:hlinkClick r:id="rId6" tooltip="http://www.flickr.com/photos/59632563@N04/6239670686/"/>
              </a:rPr>
              <a:t>This Photo</a:t>
            </a:r>
            <a:r>
              <a:rPr lang="en-US" sz="900" dirty="0"/>
              <a:t> by Unknown Author is licensed under </a:t>
            </a:r>
            <a:r>
              <a:rPr lang="en-US" sz="900" dirty="0">
                <a:hlinkClick r:id="rId7" tooltip="https://creativecommons.org/licenses/by/3.0/"/>
              </a:rPr>
              <a:t>CC BY</a:t>
            </a:r>
            <a:endParaRPr lang="en-US" sz="900" dirty="0"/>
          </a:p>
        </p:txBody>
      </p:sp>
    </p:spTree>
    <p:extLst>
      <p:ext uri="{BB962C8B-B14F-4D97-AF65-F5344CB8AC3E}">
        <p14:creationId xmlns:p14="http://schemas.microsoft.com/office/powerpoint/2010/main" val="426223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E9C2A-70A9-DBEC-A161-2F3C5EEEFE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7621" y="-228599"/>
            <a:ext cx="5387063" cy="7344363"/>
          </a:xfrm>
          <a:prstGeom prst="rect">
            <a:avLst/>
          </a:prstGeom>
        </p:spPr>
      </p:pic>
      <p:sp>
        <p:nvSpPr>
          <p:cNvPr id="3" name="TextBox 2">
            <a:extLst>
              <a:ext uri="{FF2B5EF4-FFF2-40B4-BE49-F238E27FC236}">
                <a16:creationId xmlns:a16="http://schemas.microsoft.com/office/drawing/2014/main" id="{0C288552-A0CD-F594-8717-338F9AA5FC88}"/>
              </a:ext>
            </a:extLst>
          </p:cNvPr>
          <p:cNvSpPr txBox="1"/>
          <p:nvPr/>
        </p:nvSpPr>
        <p:spPr>
          <a:xfrm rot="16200000">
            <a:off x="10336" y="3674637"/>
            <a:ext cx="2545237" cy="369332"/>
          </a:xfrm>
          <a:prstGeom prst="rect">
            <a:avLst/>
          </a:prstGeom>
          <a:noFill/>
        </p:spPr>
        <p:txBody>
          <a:bodyPr wrap="square" rtlCol="0">
            <a:spAutoFit/>
          </a:bodyPr>
          <a:lstStyle/>
          <a:p>
            <a:r>
              <a:rPr lang="en-US" sz="900" dirty="0">
                <a:hlinkClick r:id="rId4" tooltip="https://www.thetraveldoctor.com.au/how-vaccines-changed-our-world/"/>
              </a:rPr>
              <a:t>This Photo</a:t>
            </a:r>
            <a:r>
              <a:rPr lang="en-US" sz="900" dirty="0"/>
              <a:t> by Unknown Author is licensed under </a:t>
            </a:r>
            <a:r>
              <a:rPr lang="en-US" sz="900" dirty="0">
                <a:hlinkClick r:id="rId5" tooltip="https://creativecommons.org/licenses/by-nd/3.0/"/>
              </a:rPr>
              <a:t>CC BY-ND</a:t>
            </a:r>
            <a:endParaRPr lang="en-US" sz="900" dirty="0"/>
          </a:p>
        </p:txBody>
      </p:sp>
      <p:sp>
        <p:nvSpPr>
          <p:cNvPr id="5" name="TextBox 4">
            <a:extLst>
              <a:ext uri="{FF2B5EF4-FFF2-40B4-BE49-F238E27FC236}">
                <a16:creationId xmlns:a16="http://schemas.microsoft.com/office/drawing/2014/main" id="{B20DCBB2-54F7-59AF-F9DF-77DF93BBEEBD}"/>
              </a:ext>
            </a:extLst>
          </p:cNvPr>
          <p:cNvSpPr txBox="1"/>
          <p:nvPr/>
        </p:nvSpPr>
        <p:spPr>
          <a:xfrm rot="16200000">
            <a:off x="-2067544" y="2795745"/>
            <a:ext cx="6103854" cy="923330"/>
          </a:xfrm>
          <a:prstGeom prst="rect">
            <a:avLst/>
          </a:prstGeom>
          <a:noFill/>
        </p:spPr>
        <p:txBody>
          <a:bodyPr wrap="square">
            <a:spAutoFit/>
          </a:bodyPr>
          <a:lstStyle/>
          <a:p>
            <a:r>
              <a:rPr lang="en-US" dirty="0"/>
              <a:t>https://www.thetraveldoctor.com.au/wp-content/uploads/2013/02/Blog-vaccinesinfo-graphic-1.jpg</a:t>
            </a:r>
          </a:p>
        </p:txBody>
      </p:sp>
      <p:sp>
        <p:nvSpPr>
          <p:cNvPr id="6" name="TextBox 5">
            <a:extLst>
              <a:ext uri="{FF2B5EF4-FFF2-40B4-BE49-F238E27FC236}">
                <a16:creationId xmlns:a16="http://schemas.microsoft.com/office/drawing/2014/main" id="{6E7707AB-28C1-4186-9DD3-99AAD9A14666}"/>
              </a:ext>
            </a:extLst>
          </p:cNvPr>
          <p:cNvSpPr txBox="1"/>
          <p:nvPr/>
        </p:nvSpPr>
        <p:spPr>
          <a:xfrm>
            <a:off x="6950307" y="852755"/>
            <a:ext cx="2499916" cy="1446550"/>
          </a:xfrm>
          <a:prstGeom prst="rect">
            <a:avLst/>
          </a:prstGeom>
          <a:noFill/>
        </p:spPr>
        <p:txBody>
          <a:bodyPr wrap="none" rtlCol="0">
            <a:spAutoFit/>
          </a:bodyPr>
          <a:lstStyle/>
          <a:p>
            <a:pPr algn="ctr"/>
            <a:r>
              <a:rPr lang="en-US" sz="4400" dirty="0"/>
              <a:t>Vaccines </a:t>
            </a:r>
          </a:p>
          <a:p>
            <a:pPr algn="ctr"/>
            <a:r>
              <a:rPr lang="en-US" sz="4400" dirty="0"/>
              <a:t>Work!</a:t>
            </a:r>
          </a:p>
        </p:txBody>
      </p:sp>
    </p:spTree>
    <p:extLst>
      <p:ext uri="{BB962C8B-B14F-4D97-AF65-F5344CB8AC3E}">
        <p14:creationId xmlns:p14="http://schemas.microsoft.com/office/powerpoint/2010/main" val="64658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F4A3-36A5-99C6-7FF6-B3653A03423F}"/>
              </a:ext>
            </a:extLst>
          </p:cNvPr>
          <p:cNvSpPr>
            <a:spLocks noGrp="1"/>
          </p:cNvSpPr>
          <p:nvPr>
            <p:ph type="title"/>
          </p:nvPr>
        </p:nvSpPr>
        <p:spPr/>
        <p:txBody>
          <a:bodyPr/>
          <a:lstStyle/>
          <a:p>
            <a:r>
              <a:rPr lang="en-US" dirty="0"/>
              <a:t>Vaccine Hesitancy</a:t>
            </a:r>
          </a:p>
        </p:txBody>
      </p:sp>
      <p:sp>
        <p:nvSpPr>
          <p:cNvPr id="3" name="Text Placeholder 2">
            <a:extLst>
              <a:ext uri="{FF2B5EF4-FFF2-40B4-BE49-F238E27FC236}">
                <a16:creationId xmlns:a16="http://schemas.microsoft.com/office/drawing/2014/main" id="{3C613068-E97D-C9AB-B3A6-8D91BBBC4C27}"/>
              </a:ext>
            </a:extLst>
          </p:cNvPr>
          <p:cNvSpPr>
            <a:spLocks noGrp="1"/>
          </p:cNvSpPr>
          <p:nvPr>
            <p:ph type="body" idx="1"/>
          </p:nvPr>
        </p:nvSpPr>
        <p:spPr/>
        <p:txBody>
          <a:bodyPr/>
          <a:lstStyle/>
          <a:p>
            <a:r>
              <a:rPr lang="en-US" dirty="0"/>
              <a:t>Complex issue</a:t>
            </a:r>
          </a:p>
          <a:p>
            <a:r>
              <a:rPr lang="en-US" dirty="0"/>
              <a:t>Address through motivational interviewing</a:t>
            </a:r>
          </a:p>
        </p:txBody>
      </p:sp>
    </p:spTree>
    <p:extLst>
      <p:ext uri="{BB962C8B-B14F-4D97-AF65-F5344CB8AC3E}">
        <p14:creationId xmlns:p14="http://schemas.microsoft.com/office/powerpoint/2010/main" val="248981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56264" y="1881414"/>
            <a:ext cx="5832648" cy="1800200"/>
          </a:xfrm>
          <a:prstGeom prst="rect">
            <a:avLst/>
          </a:prstGeom>
          <a:pattFill prst="pct10">
            <a:fgClr>
              <a:srgbClr val="C00000"/>
            </a:fgClr>
            <a:bgClr>
              <a:schemeClr val="bg1"/>
            </a:bgClr>
          </a:patt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057788" y="557808"/>
            <a:ext cx="8229600" cy="1143000"/>
          </a:xfrm>
        </p:spPr>
        <p:txBody>
          <a:bodyPr>
            <a:noAutofit/>
          </a:bodyPr>
          <a:lstStyle/>
          <a:p>
            <a:r>
              <a:rPr lang="en-GB" b="1" dirty="0"/>
              <a:t>What is vaccine hesitancy?</a:t>
            </a:r>
            <a:br>
              <a:rPr lang="en-GB" b="1" dirty="0"/>
            </a:br>
            <a:br>
              <a:rPr lang="en-GB" b="1" dirty="0"/>
            </a:br>
            <a:endParaRPr lang="en-US" b="1" dirty="0"/>
          </a:p>
        </p:txBody>
      </p:sp>
      <p:sp>
        <p:nvSpPr>
          <p:cNvPr id="3" name="Content Placeholder 2"/>
          <p:cNvSpPr>
            <a:spLocks noGrp="1"/>
          </p:cNvSpPr>
          <p:nvPr>
            <p:ph idx="1"/>
          </p:nvPr>
        </p:nvSpPr>
        <p:spPr>
          <a:xfrm>
            <a:off x="1847528" y="4365104"/>
            <a:ext cx="8376250" cy="2088232"/>
          </a:xfrm>
        </p:spPr>
        <p:txBody>
          <a:bodyPr>
            <a:noAutofit/>
          </a:bodyPr>
          <a:lstStyle/>
          <a:p>
            <a:pPr>
              <a:buFontTx/>
              <a:buChar char="-"/>
            </a:pPr>
            <a:r>
              <a:rPr lang="en-GB" sz="2600" b="1" dirty="0"/>
              <a:t>A delay in acceptance </a:t>
            </a:r>
            <a:r>
              <a:rPr lang="en-GB" sz="2600" dirty="0"/>
              <a:t>or </a:t>
            </a:r>
            <a:r>
              <a:rPr lang="en-GB" sz="2600" b="1" dirty="0"/>
              <a:t>refusal of vaccines, </a:t>
            </a:r>
            <a:r>
              <a:rPr lang="en-GB" sz="2600" dirty="0"/>
              <a:t>despite availability of vaccination services</a:t>
            </a:r>
          </a:p>
          <a:p>
            <a:pPr>
              <a:buFontTx/>
              <a:buChar char="-"/>
            </a:pPr>
            <a:r>
              <a:rPr lang="en-GB" sz="2600" b="1" dirty="0"/>
              <a:t>Complex and context </a:t>
            </a:r>
            <a:r>
              <a:rPr lang="en-GB" sz="2600" dirty="0"/>
              <a:t>specific, varying across time, place and vaccine </a:t>
            </a:r>
          </a:p>
        </p:txBody>
      </p:sp>
      <p:sp>
        <p:nvSpPr>
          <p:cNvPr id="4" name="Slide Number Placeholder 3"/>
          <p:cNvSpPr>
            <a:spLocks noGrp="1"/>
          </p:cNvSpPr>
          <p:nvPr>
            <p:ph type="sldNum" sz="quarter" idx="12"/>
          </p:nvPr>
        </p:nvSpPr>
        <p:spPr/>
        <p:txBody>
          <a:bodyPr/>
          <a:lstStyle/>
          <a:p>
            <a:fld id="{05700333-5B48-43D1-9287-4414F9A50871}" type="slidenum">
              <a:rPr lang="en-US" smtClean="0"/>
              <a:pPr/>
              <a:t>12</a:t>
            </a:fld>
            <a:endParaRPr lang="en-US"/>
          </a:p>
        </p:txBody>
      </p:sp>
      <p:grpSp>
        <p:nvGrpSpPr>
          <p:cNvPr id="26" name="Group 25"/>
          <p:cNvGrpSpPr/>
          <p:nvPr/>
        </p:nvGrpSpPr>
        <p:grpSpPr>
          <a:xfrm>
            <a:off x="1744096" y="1566084"/>
            <a:ext cx="8600376" cy="2448273"/>
            <a:chOff x="179512" y="737405"/>
            <a:chExt cx="8600376" cy="2448273"/>
          </a:xfrm>
        </p:grpSpPr>
        <p:sp>
          <p:nvSpPr>
            <p:cNvPr id="27" name="Rectangle 26"/>
            <p:cNvSpPr/>
            <p:nvPr/>
          </p:nvSpPr>
          <p:spPr>
            <a:xfrm>
              <a:off x="1665288" y="1259785"/>
              <a:ext cx="1292820" cy="151256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75638" y="1181540"/>
              <a:ext cx="1448690" cy="1539938"/>
            </a:xfrm>
            <a:prstGeom prst="ellipse">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p:txBody>
        </p:sp>
        <p:sp>
          <p:nvSpPr>
            <p:cNvPr id="29" name="Oval 28"/>
            <p:cNvSpPr/>
            <p:nvPr/>
          </p:nvSpPr>
          <p:spPr>
            <a:xfrm>
              <a:off x="7527649" y="1359059"/>
              <a:ext cx="1208335" cy="1071607"/>
            </a:xfrm>
            <a:prstGeom prst="ellipse">
              <a:avLst/>
            </a:prstGeom>
            <a:solidFill>
              <a:srgbClr val="FF0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p:txBody>
        </p:sp>
        <p:grpSp>
          <p:nvGrpSpPr>
            <p:cNvPr id="30" name="Group 29"/>
            <p:cNvGrpSpPr/>
            <p:nvPr/>
          </p:nvGrpSpPr>
          <p:grpSpPr>
            <a:xfrm>
              <a:off x="179512" y="737405"/>
              <a:ext cx="8600376" cy="2448273"/>
              <a:chOff x="220561" y="2733997"/>
              <a:chExt cx="8600376" cy="1537090"/>
            </a:xfrm>
          </p:grpSpPr>
          <p:sp>
            <p:nvSpPr>
              <p:cNvPr id="31" name="Rectangle 30"/>
              <p:cNvSpPr/>
              <p:nvPr/>
            </p:nvSpPr>
            <p:spPr>
              <a:xfrm>
                <a:off x="323528" y="2733997"/>
                <a:ext cx="1409201" cy="153709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561" y="3199819"/>
                <a:ext cx="1512168" cy="521722"/>
              </a:xfrm>
              <a:prstGeom prst="rect">
                <a:avLst/>
              </a:prstGeom>
              <a:noFill/>
            </p:spPr>
            <p:txBody>
              <a:bodyPr wrap="square" rtlCol="0">
                <a:spAutoFit/>
              </a:bodyPr>
              <a:lstStyle/>
              <a:p>
                <a:pPr algn="ctr"/>
                <a:r>
                  <a:rPr lang="en-GB" sz="2400" b="1" dirty="0"/>
                  <a:t>ACCEPT ALL</a:t>
                </a:r>
              </a:p>
            </p:txBody>
          </p:sp>
          <p:grpSp>
            <p:nvGrpSpPr>
              <p:cNvPr id="33" name="Group 32"/>
              <p:cNvGrpSpPr/>
              <p:nvPr/>
            </p:nvGrpSpPr>
            <p:grpSpPr>
              <a:xfrm>
                <a:off x="1570711" y="3061961"/>
                <a:ext cx="7250226" cy="949628"/>
                <a:chOff x="1570711" y="3061961"/>
                <a:chExt cx="7250226" cy="949628"/>
              </a:xfrm>
            </p:grpSpPr>
            <p:sp>
              <p:nvSpPr>
                <p:cNvPr id="34" name="Isosceles Triangle 33"/>
                <p:cNvSpPr/>
                <p:nvPr/>
              </p:nvSpPr>
              <p:spPr>
                <a:xfrm rot="5400000">
                  <a:off x="4083108" y="1978009"/>
                  <a:ext cx="949628" cy="3117532"/>
                </a:xfrm>
                <a:prstGeom prst="triangle">
                  <a:avLst>
                    <a:gd name="adj" fmla="val 50836"/>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76234" y="3174570"/>
                  <a:ext cx="2848011" cy="753598"/>
                </a:xfrm>
                <a:prstGeom prst="rect">
                  <a:avLst/>
                </a:prstGeom>
                <a:noFill/>
              </p:spPr>
              <p:txBody>
                <a:bodyPr wrap="square" rtlCol="0">
                  <a:spAutoFit/>
                </a:bodyPr>
                <a:lstStyle/>
                <a:p>
                  <a:pPr algn="ctr"/>
                  <a:r>
                    <a:rPr lang="en-GB" sz="2400" b="1" dirty="0"/>
                    <a:t>ACCEPT SOME, DELAY AND REFUSE SOME </a:t>
                  </a:r>
                  <a:endParaRPr lang="en-US" sz="2400" b="1" dirty="0"/>
                </a:p>
              </p:txBody>
            </p:sp>
            <p:sp>
              <p:nvSpPr>
                <p:cNvPr id="36" name="TextBox 35"/>
                <p:cNvSpPr txBox="1"/>
                <p:nvPr/>
              </p:nvSpPr>
              <p:spPr>
                <a:xfrm>
                  <a:off x="1570711" y="3083880"/>
                  <a:ext cx="1623504" cy="753598"/>
                </a:xfrm>
                <a:prstGeom prst="rect">
                  <a:avLst/>
                </a:prstGeom>
                <a:noFill/>
              </p:spPr>
              <p:txBody>
                <a:bodyPr wrap="square" rtlCol="0">
                  <a:spAutoFit/>
                </a:bodyPr>
                <a:lstStyle/>
                <a:p>
                  <a:pPr algn="ctr"/>
                  <a:r>
                    <a:rPr lang="en-GB" sz="2400" b="1" dirty="0"/>
                    <a:t>ACCEPT BUT UNSURE</a:t>
                  </a:r>
                  <a:endParaRPr lang="en-US" sz="2400" b="1" dirty="0"/>
                </a:p>
              </p:txBody>
            </p:sp>
            <p:sp>
              <p:nvSpPr>
                <p:cNvPr id="37" name="TextBox 36"/>
                <p:cNvSpPr txBox="1"/>
                <p:nvPr/>
              </p:nvSpPr>
              <p:spPr>
                <a:xfrm>
                  <a:off x="7524793" y="3235381"/>
                  <a:ext cx="1296144" cy="521722"/>
                </a:xfrm>
                <a:prstGeom prst="rect">
                  <a:avLst/>
                </a:prstGeom>
                <a:noFill/>
              </p:spPr>
              <p:txBody>
                <a:bodyPr wrap="square" rtlCol="0">
                  <a:spAutoFit/>
                </a:bodyPr>
                <a:lstStyle/>
                <a:p>
                  <a:pPr algn="ctr"/>
                  <a:r>
                    <a:rPr lang="en-GB" sz="2400" b="1" dirty="0"/>
                    <a:t>REFUSE </a:t>
                  </a:r>
                </a:p>
                <a:p>
                  <a:pPr algn="ctr"/>
                  <a:r>
                    <a:rPr lang="en-GB" sz="2400" b="1" dirty="0"/>
                    <a:t>ALL</a:t>
                  </a:r>
                  <a:endParaRPr lang="en-US" sz="2400" b="1" dirty="0"/>
                </a:p>
              </p:txBody>
            </p:sp>
            <p:sp>
              <p:nvSpPr>
                <p:cNvPr id="38" name="TextBox 37"/>
                <p:cNvSpPr txBox="1"/>
                <p:nvPr/>
              </p:nvSpPr>
              <p:spPr>
                <a:xfrm>
                  <a:off x="6087489" y="3096074"/>
                  <a:ext cx="1477888" cy="753598"/>
                </a:xfrm>
                <a:prstGeom prst="rect">
                  <a:avLst/>
                </a:prstGeom>
                <a:noFill/>
              </p:spPr>
              <p:txBody>
                <a:bodyPr wrap="square" rtlCol="0">
                  <a:spAutoFit/>
                </a:bodyPr>
                <a:lstStyle/>
                <a:p>
                  <a:pPr algn="ctr"/>
                  <a:r>
                    <a:rPr lang="en-GB" sz="2400" b="1" dirty="0"/>
                    <a:t>REFUSE BUT UNSURE</a:t>
                  </a:r>
                  <a:endParaRPr lang="en-US" sz="2400" b="1" dirty="0"/>
                </a:p>
              </p:txBody>
            </p:sp>
          </p:grpSp>
        </p:grpSp>
      </p:grpSp>
      <p:sp>
        <p:nvSpPr>
          <p:cNvPr id="5" name="TextBox 4"/>
          <p:cNvSpPr txBox="1"/>
          <p:nvPr/>
        </p:nvSpPr>
        <p:spPr>
          <a:xfrm>
            <a:off x="5344496" y="1484784"/>
            <a:ext cx="2266528" cy="400110"/>
          </a:xfrm>
          <a:prstGeom prst="rect">
            <a:avLst/>
          </a:prstGeom>
          <a:noFill/>
        </p:spPr>
        <p:txBody>
          <a:bodyPr wrap="square" rtlCol="0">
            <a:spAutoFit/>
          </a:bodyPr>
          <a:lstStyle/>
          <a:p>
            <a:r>
              <a:rPr lang="en-GB" sz="2000" b="1" i="1" kern="1700" spc="320" dirty="0">
                <a:solidFill>
                  <a:srgbClr val="FF0000"/>
                </a:solidFill>
              </a:rPr>
              <a:t>HESITANCY</a:t>
            </a:r>
            <a:endParaRPr lang="en-US" sz="2000" b="1" i="1" kern="1700" spc="320" dirty="0">
              <a:solidFill>
                <a:srgbClr val="FF0000"/>
              </a:solidFill>
            </a:endParaRPr>
          </a:p>
        </p:txBody>
      </p:sp>
    </p:spTree>
    <p:extLst>
      <p:ext uri="{BB962C8B-B14F-4D97-AF65-F5344CB8AC3E}">
        <p14:creationId xmlns:p14="http://schemas.microsoft.com/office/powerpoint/2010/main" val="201317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7768"/>
            <a:ext cx="8229600" cy="1143000"/>
          </a:xfrm>
        </p:spPr>
        <p:txBody>
          <a:bodyPr>
            <a:normAutofit/>
          </a:bodyPr>
          <a:lstStyle/>
          <a:p>
            <a:r>
              <a:rPr lang="en-GB" b="1" dirty="0"/>
              <a:t>Addressing vaccine hesitancy</a:t>
            </a:r>
            <a:endParaRPr lang="en-US" b="1" dirty="0"/>
          </a:p>
        </p:txBody>
      </p:sp>
      <p:sp>
        <p:nvSpPr>
          <p:cNvPr id="3" name="Content Placeholder 2"/>
          <p:cNvSpPr>
            <a:spLocks noGrp="1"/>
          </p:cNvSpPr>
          <p:nvPr>
            <p:ph idx="1"/>
          </p:nvPr>
        </p:nvSpPr>
        <p:spPr>
          <a:xfrm>
            <a:off x="921074" y="1340768"/>
            <a:ext cx="8352928" cy="2664296"/>
          </a:xfrm>
        </p:spPr>
        <p:txBody>
          <a:bodyPr>
            <a:normAutofit/>
          </a:bodyPr>
          <a:lstStyle/>
          <a:p>
            <a:r>
              <a:rPr lang="en-US" sz="2800" b="1" dirty="0"/>
              <a:t>No single strategy </a:t>
            </a:r>
            <a:r>
              <a:rPr lang="en-US" sz="2800" dirty="0"/>
              <a:t>can address all of the different dimensions of hesitancy</a:t>
            </a:r>
          </a:p>
          <a:p>
            <a:r>
              <a:rPr lang="en-US" sz="2800" b="1" dirty="0"/>
              <a:t>What health workers (HW) say </a:t>
            </a:r>
            <a:r>
              <a:rPr lang="en-US" sz="2800" dirty="0"/>
              <a:t>and </a:t>
            </a:r>
            <a:r>
              <a:rPr lang="en-US" sz="2800" b="1" dirty="0"/>
              <a:t>how they interact </a:t>
            </a:r>
            <a:r>
              <a:rPr lang="en-US" sz="2800" dirty="0"/>
              <a:t>with the patient/caregiver can </a:t>
            </a:r>
            <a:r>
              <a:rPr lang="en-US" sz="2800" u="sng" dirty="0"/>
              <a:t>strongly influence</a:t>
            </a:r>
            <a:r>
              <a:rPr lang="en-US" sz="2800" dirty="0"/>
              <a:t> vaccine acceptance </a:t>
            </a:r>
          </a:p>
          <a:p>
            <a:pPr marL="0" indent="0">
              <a:buNone/>
            </a:pPr>
            <a:endParaRPr lang="en-US" dirty="0"/>
          </a:p>
        </p:txBody>
      </p:sp>
      <p:sp>
        <p:nvSpPr>
          <p:cNvPr id="5" name="Slide Number Placeholder 4"/>
          <p:cNvSpPr>
            <a:spLocks noGrp="1"/>
          </p:cNvSpPr>
          <p:nvPr>
            <p:ph type="sldNum" sz="quarter" idx="12"/>
          </p:nvPr>
        </p:nvSpPr>
        <p:spPr/>
        <p:txBody>
          <a:bodyPr/>
          <a:lstStyle/>
          <a:p>
            <a:fld id="{05700333-5B48-43D1-9287-4414F9A50871}" type="slidenum">
              <a:rPr lang="en-US" smtClean="0"/>
              <a:pPr/>
              <a:t>13</a:t>
            </a:fld>
            <a:endParaRPr lang="en-US"/>
          </a:p>
        </p:txBody>
      </p:sp>
      <p:pic>
        <p:nvPicPr>
          <p:cNvPr id="6" name="Picture 5">
            <a:extLst>
              <a:ext uri="{FF2B5EF4-FFF2-40B4-BE49-F238E27FC236}">
                <a16:creationId xmlns:a16="http://schemas.microsoft.com/office/drawing/2014/main" id="{75E628FB-962F-F27C-EE1D-6E7A2A5386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17998" y="3987482"/>
            <a:ext cx="3588618" cy="2170131"/>
          </a:xfrm>
          <a:prstGeom prst="rect">
            <a:avLst/>
          </a:prstGeom>
        </p:spPr>
      </p:pic>
      <p:sp>
        <p:nvSpPr>
          <p:cNvPr id="7" name="TextBox 6">
            <a:extLst>
              <a:ext uri="{FF2B5EF4-FFF2-40B4-BE49-F238E27FC236}">
                <a16:creationId xmlns:a16="http://schemas.microsoft.com/office/drawing/2014/main" id="{D0149A20-F90F-6624-845F-F5AB60A909CE}"/>
              </a:ext>
            </a:extLst>
          </p:cNvPr>
          <p:cNvSpPr txBox="1"/>
          <p:nvPr/>
        </p:nvSpPr>
        <p:spPr>
          <a:xfrm>
            <a:off x="2917998" y="6481440"/>
            <a:ext cx="3588618" cy="230832"/>
          </a:xfrm>
          <a:prstGeom prst="rect">
            <a:avLst/>
          </a:prstGeom>
          <a:noFill/>
        </p:spPr>
        <p:txBody>
          <a:bodyPr wrap="square" rtlCol="0">
            <a:spAutoFit/>
          </a:bodyPr>
          <a:lstStyle/>
          <a:p>
            <a:r>
              <a:rPr lang="en-US" sz="900">
                <a:hlinkClick r:id="rId4" tooltip="https://kotoba.wiki/t/talk/1935"/>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9218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8566-7596-D0ED-D99F-33168E3B7A35}"/>
              </a:ext>
            </a:extLst>
          </p:cNvPr>
          <p:cNvSpPr>
            <a:spLocks noGrp="1"/>
          </p:cNvSpPr>
          <p:nvPr>
            <p:ph type="title"/>
          </p:nvPr>
        </p:nvSpPr>
        <p:spPr>
          <a:xfrm>
            <a:off x="677334" y="609600"/>
            <a:ext cx="8596668" cy="2969932"/>
          </a:xfrm>
        </p:spPr>
        <p:txBody>
          <a:bodyPr/>
          <a:lstStyle/>
          <a:p>
            <a:r>
              <a:rPr lang="en-US" dirty="0"/>
              <a:t>What doesn’t work</a:t>
            </a:r>
            <a:br>
              <a:rPr lang="en-US" dirty="0"/>
            </a:br>
            <a:endParaRPr lang="en-US" dirty="0"/>
          </a:p>
        </p:txBody>
      </p:sp>
      <p:sp>
        <p:nvSpPr>
          <p:cNvPr id="3" name="Content Placeholder 2">
            <a:extLst>
              <a:ext uri="{FF2B5EF4-FFF2-40B4-BE49-F238E27FC236}">
                <a16:creationId xmlns:a16="http://schemas.microsoft.com/office/drawing/2014/main" id="{FECA2379-33D6-7E50-8AFC-0AC685704895}"/>
              </a:ext>
            </a:extLst>
          </p:cNvPr>
          <p:cNvSpPr>
            <a:spLocks noGrp="1"/>
          </p:cNvSpPr>
          <p:nvPr>
            <p:ph idx="1"/>
          </p:nvPr>
        </p:nvSpPr>
        <p:spPr>
          <a:xfrm>
            <a:off x="677334" y="1282046"/>
            <a:ext cx="4375433" cy="3733014"/>
          </a:xfrm>
        </p:spPr>
        <p:txBody>
          <a:bodyPr>
            <a:normAutofit/>
          </a:bodyPr>
          <a:lstStyle/>
          <a:p>
            <a:r>
              <a:rPr lang="en-US" dirty="0"/>
              <a:t>Repeating myths (reinforces)</a:t>
            </a:r>
          </a:p>
          <a:p>
            <a:r>
              <a:rPr lang="en-US" dirty="0"/>
              <a:t>Providing unrequested facts (“knowledge deficit” approach)</a:t>
            </a:r>
          </a:p>
          <a:p>
            <a:r>
              <a:rPr lang="en-US" dirty="0"/>
              <a:t>Emphasizing dangers of not vaccinating (fear)</a:t>
            </a:r>
          </a:p>
          <a:p>
            <a:r>
              <a:rPr lang="en-US" dirty="0"/>
              <a:t>Using judgmental or dismissive language (shaming)</a:t>
            </a:r>
          </a:p>
          <a:p>
            <a:r>
              <a:rPr lang="en-US" dirty="0"/>
              <a:t>Failing to personalize communication</a:t>
            </a:r>
          </a:p>
          <a:p>
            <a:endParaRPr lang="en-US" dirty="0"/>
          </a:p>
        </p:txBody>
      </p:sp>
      <p:sp>
        <p:nvSpPr>
          <p:cNvPr id="4" name="TextBox 3">
            <a:extLst>
              <a:ext uri="{FF2B5EF4-FFF2-40B4-BE49-F238E27FC236}">
                <a16:creationId xmlns:a16="http://schemas.microsoft.com/office/drawing/2014/main" id="{937132FB-1048-0126-0FA0-9F8110895237}"/>
              </a:ext>
            </a:extLst>
          </p:cNvPr>
          <p:cNvSpPr txBox="1"/>
          <p:nvPr/>
        </p:nvSpPr>
        <p:spPr>
          <a:xfrm>
            <a:off x="677334" y="5952181"/>
            <a:ext cx="5490606" cy="369332"/>
          </a:xfrm>
          <a:prstGeom prst="rect">
            <a:avLst/>
          </a:prstGeom>
          <a:noFill/>
        </p:spPr>
        <p:txBody>
          <a:bodyPr wrap="none" rtlCol="0">
            <a:spAutoFit/>
          </a:bodyPr>
          <a:lstStyle/>
          <a:p>
            <a:r>
              <a:rPr lang="en-US" dirty="0"/>
              <a:t>Mandates – depending on how they are constructed</a:t>
            </a:r>
          </a:p>
        </p:txBody>
      </p:sp>
      <p:sp>
        <p:nvSpPr>
          <p:cNvPr id="6" name="TextBox 5">
            <a:extLst>
              <a:ext uri="{FF2B5EF4-FFF2-40B4-BE49-F238E27FC236}">
                <a16:creationId xmlns:a16="http://schemas.microsoft.com/office/drawing/2014/main" id="{A658A1AA-8B92-9B5A-CCE8-56ED8EE94BC8}"/>
              </a:ext>
            </a:extLst>
          </p:cNvPr>
          <p:cNvSpPr txBox="1"/>
          <p:nvPr/>
        </p:nvSpPr>
        <p:spPr>
          <a:xfrm>
            <a:off x="677334" y="5252788"/>
            <a:ext cx="7294268" cy="646331"/>
          </a:xfrm>
          <a:prstGeom prst="rect">
            <a:avLst/>
          </a:prstGeom>
          <a:noFill/>
        </p:spPr>
        <p:txBody>
          <a:bodyPr wrap="square">
            <a:spAutoFit/>
          </a:bodyPr>
          <a:lstStyle/>
          <a:p>
            <a: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t>What may (or may not) work</a:t>
            </a:r>
            <a:endParaRPr lang="en-US" dirty="0"/>
          </a:p>
        </p:txBody>
      </p:sp>
      <p:pic>
        <p:nvPicPr>
          <p:cNvPr id="10" name="Picture 9">
            <a:extLst>
              <a:ext uri="{FF2B5EF4-FFF2-40B4-BE49-F238E27FC236}">
                <a16:creationId xmlns:a16="http://schemas.microsoft.com/office/drawing/2014/main" id="{A9BAADD1-1AD1-AD69-6BEC-395D26B32350}"/>
              </a:ext>
            </a:extLst>
          </p:cNvPr>
          <p:cNvPicPr>
            <a:picLocks noChangeAspect="1"/>
          </p:cNvPicPr>
          <p:nvPr/>
        </p:nvPicPr>
        <p:blipFill>
          <a:blip r:embed="rId3"/>
          <a:stretch>
            <a:fillRect/>
          </a:stretch>
        </p:blipFill>
        <p:spPr>
          <a:xfrm>
            <a:off x="5124707" y="678217"/>
            <a:ext cx="6829948" cy="4336843"/>
          </a:xfrm>
          <a:prstGeom prst="rect">
            <a:avLst/>
          </a:prstGeom>
        </p:spPr>
      </p:pic>
      <p:sp>
        <p:nvSpPr>
          <p:cNvPr id="13" name="TextBox 12">
            <a:extLst>
              <a:ext uri="{FF2B5EF4-FFF2-40B4-BE49-F238E27FC236}">
                <a16:creationId xmlns:a16="http://schemas.microsoft.com/office/drawing/2014/main" id="{DE99BF56-F679-3BD1-D741-B0C733A3EE0B}"/>
              </a:ext>
            </a:extLst>
          </p:cNvPr>
          <p:cNvSpPr txBox="1"/>
          <p:nvPr/>
        </p:nvSpPr>
        <p:spPr>
          <a:xfrm>
            <a:off x="6935771" y="5083677"/>
            <a:ext cx="5018884" cy="461665"/>
          </a:xfrm>
          <a:prstGeom prst="rect">
            <a:avLst/>
          </a:prstGeom>
          <a:noFill/>
        </p:spPr>
        <p:txBody>
          <a:bodyPr wrap="square">
            <a:spAutoFit/>
          </a:bodyPr>
          <a:lstStyle/>
          <a:p>
            <a:r>
              <a:rPr lang="en-US" sz="1200" dirty="0"/>
              <a:t>Smith JC, Appleton M, MacDonald NE. Building confidence in vaccines. Adv Exp Med Biol. 2013;764:81–98. </a:t>
            </a:r>
          </a:p>
        </p:txBody>
      </p:sp>
    </p:spTree>
    <p:extLst>
      <p:ext uri="{BB962C8B-B14F-4D97-AF65-F5344CB8AC3E}">
        <p14:creationId xmlns:p14="http://schemas.microsoft.com/office/powerpoint/2010/main" val="357590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AD6D-B254-1C06-29AA-BB9213EB8F0E}"/>
              </a:ext>
            </a:extLst>
          </p:cNvPr>
          <p:cNvSpPr>
            <a:spLocks noGrp="1"/>
          </p:cNvSpPr>
          <p:nvPr>
            <p:ph type="title"/>
          </p:nvPr>
        </p:nvSpPr>
        <p:spPr/>
        <p:txBody>
          <a:bodyPr/>
          <a:lstStyle/>
          <a:p>
            <a:r>
              <a:rPr lang="en-US" dirty="0"/>
              <a:t>What does work</a:t>
            </a:r>
          </a:p>
        </p:txBody>
      </p:sp>
      <p:sp>
        <p:nvSpPr>
          <p:cNvPr id="3" name="Content Placeholder 2">
            <a:extLst>
              <a:ext uri="{FF2B5EF4-FFF2-40B4-BE49-F238E27FC236}">
                <a16:creationId xmlns:a16="http://schemas.microsoft.com/office/drawing/2014/main" id="{DCB6F6AF-9720-5A1A-86B2-5E4AF8054A56}"/>
              </a:ext>
            </a:extLst>
          </p:cNvPr>
          <p:cNvSpPr>
            <a:spLocks noGrp="1"/>
          </p:cNvSpPr>
          <p:nvPr>
            <p:ph idx="1"/>
          </p:nvPr>
        </p:nvSpPr>
        <p:spPr>
          <a:xfrm>
            <a:off x="677334" y="1329179"/>
            <a:ext cx="5940282" cy="5147035"/>
          </a:xfrm>
        </p:spPr>
        <p:txBody>
          <a:bodyPr>
            <a:normAutofit/>
          </a:bodyPr>
          <a:lstStyle/>
          <a:p>
            <a:r>
              <a:rPr lang="en-US" sz="2200" b="1" i="1" dirty="0"/>
              <a:t>Trust</a:t>
            </a:r>
            <a:r>
              <a:rPr lang="en-US" b="1" dirty="0"/>
              <a:t> in healthcare providers and institutions</a:t>
            </a:r>
          </a:p>
          <a:p>
            <a:r>
              <a:rPr lang="en-US" b="1" dirty="0"/>
              <a:t>Strong clinician </a:t>
            </a:r>
            <a:r>
              <a:rPr lang="en-US" sz="2200" b="1" i="1" dirty="0"/>
              <a:t>recommendation </a:t>
            </a:r>
          </a:p>
          <a:p>
            <a:r>
              <a:rPr lang="en-US" b="1" dirty="0"/>
              <a:t>Advice from a trusted messenger</a:t>
            </a:r>
          </a:p>
          <a:p>
            <a:r>
              <a:rPr lang="en-US" b="1" dirty="0"/>
              <a:t>Communication  - Motivational interviewing – empathetic, respectful, tailored to individual, highlighting shared values  and reframing the narrative; </a:t>
            </a:r>
            <a:r>
              <a:rPr lang="en-US" dirty="0"/>
              <a:t>broad community campaigns as well as tailored campaigns and approaches including risk communication</a:t>
            </a:r>
          </a:p>
          <a:p>
            <a:r>
              <a:rPr lang="en-US" b="1" dirty="0"/>
              <a:t>Pre and debunking approaches of misinformation and disinformation informed by use of social listening systems</a:t>
            </a:r>
          </a:p>
          <a:p>
            <a:r>
              <a:rPr lang="en-US" dirty="0"/>
              <a:t>Community engagement – trained vaccine champions</a:t>
            </a:r>
            <a:endParaRPr lang="en-US" b="1" dirty="0"/>
          </a:p>
        </p:txBody>
      </p:sp>
      <p:sp>
        <p:nvSpPr>
          <p:cNvPr id="4" name="TextBox 3">
            <a:extLst>
              <a:ext uri="{FF2B5EF4-FFF2-40B4-BE49-F238E27FC236}">
                <a16:creationId xmlns:a16="http://schemas.microsoft.com/office/drawing/2014/main" id="{7A90C18F-0D09-C808-E82A-A6A3A6F61F8B}"/>
              </a:ext>
            </a:extLst>
          </p:cNvPr>
          <p:cNvSpPr txBox="1"/>
          <p:nvPr/>
        </p:nvSpPr>
        <p:spPr>
          <a:xfrm>
            <a:off x="7249214" y="1270000"/>
            <a:ext cx="2122978" cy="457561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dirty="0">
                <a:solidFill>
                  <a:prstClr val="black">
                    <a:lumMod val="75000"/>
                    <a:lumOff val="25000"/>
                  </a:prstClr>
                </a:solidFill>
                <a:latin typeface="Trebuchet MS" panose="020B0603020202020204"/>
              </a:rPr>
              <a:t>P</a:t>
            </a:r>
            <a:r>
              <a:rPr kumimoji="0" lang="en-US" sz="18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romotion</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of vaccines on social media</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Reminders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Standing orders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Increased access - Community outreach, home visits, school-based immunization campaigns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1700" dirty="0">
                <a:solidFill>
                  <a:prstClr val="black">
                    <a:lumMod val="75000"/>
                    <a:lumOff val="25000"/>
                  </a:prstClr>
                </a:solidFill>
                <a:latin typeface="Trebuchet MS" panose="020B0603020202020204"/>
              </a:rPr>
              <a:t>P</a:t>
            </a:r>
            <a:r>
              <a:rPr kumimoji="0" lang="en-US" sz="17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atient</a:t>
            </a:r>
            <a:r>
              <a:rPr kumimoji="0" lang="en-US"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incentives</a:t>
            </a:r>
          </a:p>
        </p:txBody>
      </p:sp>
    </p:spTree>
    <p:extLst>
      <p:ext uri="{BB962C8B-B14F-4D97-AF65-F5344CB8AC3E}">
        <p14:creationId xmlns:p14="http://schemas.microsoft.com/office/powerpoint/2010/main" val="397752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00832" y="1754173"/>
            <a:ext cx="8820472" cy="117587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00832" y="230508"/>
            <a:ext cx="9167168" cy="1446550"/>
          </a:xfrm>
          <a:prstGeom prst="rect">
            <a:avLst/>
          </a:prstGeom>
          <a:noFill/>
        </p:spPr>
        <p:txBody>
          <a:bodyPr wrap="square" rtlCol="0">
            <a:spAutoFit/>
          </a:bodyPr>
          <a:lstStyle/>
          <a:p>
            <a:pPr algn="ctr"/>
            <a:r>
              <a:rPr lang="en-GB" sz="4400" b="1" dirty="0"/>
              <a:t>How can a health worker identify hesitant individuals?</a:t>
            </a:r>
            <a:endParaRPr lang="en-US" sz="4400" b="1" dirty="0"/>
          </a:p>
        </p:txBody>
      </p:sp>
      <p:sp>
        <p:nvSpPr>
          <p:cNvPr id="11" name="TextBox 10"/>
          <p:cNvSpPr txBox="1"/>
          <p:nvPr/>
        </p:nvSpPr>
        <p:spPr>
          <a:xfrm>
            <a:off x="5015880" y="4941168"/>
            <a:ext cx="576064" cy="369332"/>
          </a:xfrm>
          <a:prstGeom prst="rect">
            <a:avLst/>
          </a:prstGeom>
          <a:noFill/>
        </p:spPr>
        <p:txBody>
          <a:bodyPr wrap="square" rtlCol="0">
            <a:spAutoFit/>
          </a:bodyPr>
          <a:lstStyle/>
          <a:p>
            <a:endParaRPr lang="en-US" dirty="0"/>
          </a:p>
        </p:txBody>
      </p:sp>
      <p:sp>
        <p:nvSpPr>
          <p:cNvPr id="2" name="TextBox 1"/>
          <p:cNvSpPr txBox="1"/>
          <p:nvPr/>
        </p:nvSpPr>
        <p:spPr>
          <a:xfrm>
            <a:off x="1703512" y="1658781"/>
            <a:ext cx="8640960" cy="13849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solidFill>
                  <a:schemeClr val="tx1"/>
                </a:solidFill>
              </a:rPr>
              <a:t>Open the conversation with a </a:t>
            </a:r>
            <a:r>
              <a:rPr lang="en-GB" sz="2800" b="1" i="1" dirty="0">
                <a:solidFill>
                  <a:schemeClr val="tx1"/>
                </a:solidFill>
              </a:rPr>
              <a:t>presumptive statement</a:t>
            </a:r>
            <a:r>
              <a:rPr lang="en-GB" sz="2800" b="1" dirty="0">
                <a:solidFill>
                  <a:schemeClr val="tx1"/>
                </a:solidFill>
              </a:rPr>
              <a:t> or announcement, presenting vaccination as a default:</a:t>
            </a:r>
          </a:p>
        </p:txBody>
      </p:sp>
      <p:sp>
        <p:nvSpPr>
          <p:cNvPr id="3" name="Rectangle 2"/>
          <p:cNvSpPr/>
          <p:nvPr/>
        </p:nvSpPr>
        <p:spPr>
          <a:xfrm>
            <a:off x="2280299" y="2961879"/>
            <a:ext cx="6993703" cy="1077218"/>
          </a:xfrm>
          <a:prstGeom prst="rect">
            <a:avLst/>
          </a:prstGeom>
        </p:spPr>
        <p:txBody>
          <a:bodyPr wrap="square">
            <a:spAutoFit/>
          </a:bodyPr>
          <a:lstStyle/>
          <a:p>
            <a:pPr algn="ctr"/>
            <a:r>
              <a:rPr lang="en-GB" sz="3200" i="1" dirty="0">
                <a:solidFill>
                  <a:srgbClr val="0070C0"/>
                </a:solidFill>
              </a:rPr>
              <a:t>“Now it’s time for _____  vaccines.”</a:t>
            </a:r>
          </a:p>
          <a:p>
            <a:pPr algn="ctr"/>
            <a:r>
              <a:rPr lang="en-GB" sz="3200" i="1" dirty="0">
                <a:solidFill>
                  <a:srgbClr val="0070C0"/>
                </a:solidFill>
              </a:rPr>
              <a:t>“Today we’ll give _____ vaccines”</a:t>
            </a:r>
          </a:p>
        </p:txBody>
      </p:sp>
      <p:sp>
        <p:nvSpPr>
          <p:cNvPr id="5" name="Slide Number Placeholder 4"/>
          <p:cNvSpPr>
            <a:spLocks noGrp="1"/>
          </p:cNvSpPr>
          <p:nvPr>
            <p:ph type="sldNum" sz="quarter" idx="12"/>
          </p:nvPr>
        </p:nvSpPr>
        <p:spPr/>
        <p:txBody>
          <a:bodyPr/>
          <a:lstStyle/>
          <a:p>
            <a:fld id="{05700333-5B48-43D1-9287-4414F9A50871}" type="slidenum">
              <a:rPr lang="en-US" smtClean="0"/>
              <a:pPr/>
              <a:t>16</a:t>
            </a:fld>
            <a:endParaRPr lang="en-US"/>
          </a:p>
        </p:txBody>
      </p:sp>
      <p:pic>
        <p:nvPicPr>
          <p:cNvPr id="7" name="Picture 6">
            <a:extLst>
              <a:ext uri="{FF2B5EF4-FFF2-40B4-BE49-F238E27FC236}">
                <a16:creationId xmlns:a16="http://schemas.microsoft.com/office/drawing/2014/main" id="{0C69E286-1F54-C487-11B0-3DA668431B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31952" y="4294540"/>
            <a:ext cx="2919984" cy="1929384"/>
          </a:xfrm>
          <a:prstGeom prst="rect">
            <a:avLst/>
          </a:prstGeom>
        </p:spPr>
      </p:pic>
    </p:spTree>
    <p:extLst>
      <p:ext uri="{BB962C8B-B14F-4D97-AF65-F5344CB8AC3E}">
        <p14:creationId xmlns:p14="http://schemas.microsoft.com/office/powerpoint/2010/main" val="57425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4072739"/>
              </p:ext>
            </p:extLst>
          </p:nvPr>
        </p:nvGraphicFramePr>
        <p:xfrm>
          <a:off x="1442301" y="2010674"/>
          <a:ext cx="9783554" cy="4876800"/>
        </p:xfrm>
        <a:graphic>
          <a:graphicData uri="http://schemas.openxmlformats.org/drawingml/2006/table">
            <a:tbl>
              <a:tblPr firstRow="1" bandRow="1">
                <a:tableStyleId>{5C22544A-7EE6-4342-B048-85BDC9FD1C3A}</a:tableStyleId>
              </a:tblPr>
              <a:tblGrid>
                <a:gridCol w="2166153">
                  <a:extLst>
                    <a:ext uri="{9D8B030D-6E8A-4147-A177-3AD203B41FA5}">
                      <a16:colId xmlns:a16="http://schemas.microsoft.com/office/drawing/2014/main" val="20000"/>
                    </a:ext>
                  </a:extLst>
                </a:gridCol>
                <a:gridCol w="2068919">
                  <a:extLst>
                    <a:ext uri="{9D8B030D-6E8A-4147-A177-3AD203B41FA5}">
                      <a16:colId xmlns:a16="http://schemas.microsoft.com/office/drawing/2014/main" val="20001"/>
                    </a:ext>
                  </a:extLst>
                </a:gridCol>
                <a:gridCol w="5548482">
                  <a:extLst>
                    <a:ext uri="{9D8B030D-6E8A-4147-A177-3AD203B41FA5}">
                      <a16:colId xmlns:a16="http://schemas.microsoft.com/office/drawing/2014/main" val="20002"/>
                    </a:ext>
                  </a:extLst>
                </a:gridCol>
              </a:tblGrid>
              <a:tr h="742459">
                <a:tc>
                  <a:txBody>
                    <a:bodyPr/>
                    <a:lstStyle/>
                    <a:p>
                      <a:r>
                        <a:rPr lang="en-GB" sz="2400" dirty="0"/>
                        <a:t>Accept all</a:t>
                      </a:r>
                      <a:endParaRPr lang="en-US" sz="2400" dirty="0"/>
                    </a:p>
                  </a:txBody>
                  <a:tcPr>
                    <a:solidFill>
                      <a:schemeClr val="accent3">
                        <a:lumMod val="75000"/>
                      </a:schemeClr>
                    </a:solidFill>
                  </a:tcPr>
                </a:tc>
                <a:tc>
                  <a:txBody>
                    <a:bodyPr/>
                    <a:lstStyle/>
                    <a:p>
                      <a:r>
                        <a:rPr lang="en-GB" sz="2400" dirty="0"/>
                        <a:t>Vaccine hesitant</a:t>
                      </a:r>
                      <a:endParaRPr lang="en-US" sz="2400" dirty="0"/>
                    </a:p>
                  </a:txBody>
                  <a:tcPr/>
                </a:tc>
                <a:tc>
                  <a:txBody>
                    <a:bodyPr/>
                    <a:lstStyle/>
                    <a:p>
                      <a:r>
                        <a:rPr lang="en-GB" sz="2400" dirty="0"/>
                        <a:t>Refuse all</a:t>
                      </a:r>
                      <a:endParaRPr lang="en-US" sz="2400" dirty="0"/>
                    </a:p>
                  </a:txBody>
                  <a:tcPr>
                    <a:solidFill>
                      <a:srgbClr val="C00000"/>
                    </a:solidFill>
                  </a:tcPr>
                </a:tc>
                <a:extLst>
                  <a:ext uri="{0D108BD9-81ED-4DB2-BD59-A6C34878D82A}">
                    <a16:rowId xmlns:a16="http://schemas.microsoft.com/office/drawing/2014/main" val="10000"/>
                  </a:ext>
                </a:extLst>
              </a:tr>
              <a:tr h="3991297">
                <a:tc>
                  <a:txBody>
                    <a:bodyPr/>
                    <a:lstStyle/>
                    <a:p>
                      <a:pPr marL="0" indent="0">
                        <a:buFont typeface="Arial" panose="020B0604020202020204" pitchFamily="34" charset="0"/>
                        <a:buNone/>
                      </a:pPr>
                      <a:r>
                        <a:rPr lang="en-GB" sz="2000" b="1" dirty="0"/>
                        <a:t>Offer positive </a:t>
                      </a:r>
                      <a:r>
                        <a:rPr lang="en-GB" sz="2000" b="1" dirty="0" err="1"/>
                        <a:t>encouragement:</a:t>
                      </a:r>
                      <a:r>
                        <a:rPr lang="en-GB" sz="2000" i="1" dirty="0" err="1">
                          <a:solidFill>
                            <a:srgbClr val="0070C0"/>
                          </a:solidFill>
                        </a:rPr>
                        <a:t>“That</a:t>
                      </a:r>
                      <a:r>
                        <a:rPr lang="en-GB" sz="2000" i="1" dirty="0">
                          <a:solidFill>
                            <a:srgbClr val="0070C0"/>
                          </a:solidFill>
                        </a:rPr>
                        <a:t> is great!”</a:t>
                      </a:r>
                      <a:endParaRPr lang="en-GB" sz="2000" i="0" dirty="0">
                        <a:solidFill>
                          <a:srgbClr val="0070C0"/>
                        </a:solidFill>
                      </a:endParaRPr>
                    </a:p>
                    <a:p>
                      <a:pPr marL="0" indent="0">
                        <a:buFont typeface="Arial" panose="020B0604020202020204" pitchFamily="34" charset="0"/>
                        <a:buNone/>
                      </a:pPr>
                      <a:endParaRPr lang="en-GB" sz="2000" b="1" i="0" dirty="0">
                        <a:solidFill>
                          <a:srgbClr val="0070C0"/>
                        </a:solidFill>
                      </a:endParaRPr>
                    </a:p>
                    <a:p>
                      <a:pPr marL="0" indent="0">
                        <a:buFont typeface="Arial" panose="020B0604020202020204" pitchFamily="34" charset="0"/>
                        <a:buNone/>
                      </a:pPr>
                      <a:r>
                        <a:rPr lang="en-GB" sz="2000" b="1" dirty="0"/>
                        <a:t>Administer the vaccines</a:t>
                      </a:r>
                      <a:endParaRPr lang="en-US" sz="2000" b="1" dirty="0"/>
                    </a:p>
                  </a:txBody>
                  <a:tcPr>
                    <a:solidFill>
                      <a:schemeClr val="accent3">
                        <a:lumMod val="60000"/>
                        <a:lumOff val="40000"/>
                      </a:schemeClr>
                    </a:solidFill>
                  </a:tcPr>
                </a:tc>
                <a:tc>
                  <a:txBody>
                    <a:bodyPr/>
                    <a:lstStyle/>
                    <a:p>
                      <a:pPr algn="ctr"/>
                      <a:r>
                        <a:rPr lang="en-GB" sz="2000" b="1" dirty="0">
                          <a:solidFill>
                            <a:schemeClr val="tx1"/>
                          </a:solidFill>
                        </a:rPr>
                        <a:t>A conversation guided by the MOTIVATIONAL INTERVIEWING method</a:t>
                      </a:r>
                      <a:endParaRPr lang="en-US" sz="2000" b="1" dirty="0">
                        <a:solidFill>
                          <a:schemeClr val="tx1"/>
                        </a:solidFill>
                      </a:endParaRPr>
                    </a:p>
                  </a:txBody>
                  <a:tcPr/>
                </a:tc>
                <a:tc>
                  <a:txBody>
                    <a:bodyPr/>
                    <a:lstStyle/>
                    <a:p>
                      <a:pPr marL="285750" indent="-285750">
                        <a:buFont typeface="Arial" panose="020B0604020202020204" pitchFamily="34" charset="0"/>
                        <a:buChar char="•"/>
                      </a:pPr>
                      <a:r>
                        <a:rPr lang="en-GB" sz="2000" dirty="0"/>
                        <a:t>Do not </a:t>
                      </a:r>
                      <a:r>
                        <a:rPr lang="en-GB" sz="2000" b="1" dirty="0">
                          <a:solidFill>
                            <a:schemeClr val="tx1"/>
                          </a:solidFill>
                        </a:rPr>
                        <a:t>dismiss from the clinic</a:t>
                      </a:r>
                    </a:p>
                    <a:p>
                      <a:pPr marL="285750" indent="-285750">
                        <a:buFont typeface="Arial" panose="020B0604020202020204" pitchFamily="34" charset="0"/>
                        <a:buChar char="•"/>
                      </a:pPr>
                      <a:r>
                        <a:rPr lang="en-GB" sz="2000" b="1" baseline="0" dirty="0">
                          <a:solidFill>
                            <a:schemeClr val="tx1"/>
                          </a:solidFill>
                        </a:rPr>
                        <a:t>Not a </a:t>
                      </a:r>
                      <a:r>
                        <a:rPr lang="en-GB" sz="2000" b="1" dirty="0">
                          <a:solidFill>
                            <a:schemeClr val="tx1"/>
                          </a:solidFill>
                        </a:rPr>
                        <a:t>debate</a:t>
                      </a:r>
                      <a:r>
                        <a:rPr lang="en-GB" sz="2000" b="1" baseline="0" dirty="0">
                          <a:solidFill>
                            <a:schemeClr val="tx1"/>
                          </a:solidFill>
                        </a:rPr>
                        <a:t> - </a:t>
                      </a:r>
                      <a:r>
                        <a:rPr lang="en-GB" sz="2000" b="0" baseline="0" dirty="0">
                          <a:solidFill>
                            <a:schemeClr val="tx1"/>
                          </a:solidFill>
                        </a:rPr>
                        <a:t>f</a:t>
                      </a:r>
                      <a:r>
                        <a:rPr lang="en-GB" sz="2000" b="0" dirty="0">
                          <a:solidFill>
                            <a:schemeClr val="tx1"/>
                          </a:solidFill>
                        </a:rPr>
                        <a:t>ocus on </a:t>
                      </a:r>
                      <a:r>
                        <a:rPr lang="en-GB" sz="2000" b="1" dirty="0">
                          <a:solidFill>
                            <a:schemeClr val="tx1"/>
                          </a:solidFill>
                        </a:rPr>
                        <a:t>their concerns</a:t>
                      </a:r>
                    </a:p>
                    <a:p>
                      <a:pPr marL="285750" indent="-285750">
                        <a:buFont typeface="Arial" panose="020B0604020202020204" pitchFamily="34" charset="0"/>
                        <a:buChar char="•"/>
                      </a:pPr>
                      <a:r>
                        <a:rPr lang="en-GB" sz="2000" b="1" dirty="0"/>
                        <a:t>Leave space </a:t>
                      </a:r>
                      <a:r>
                        <a:rPr lang="en-GB" sz="2000" dirty="0"/>
                        <a:t>for any discussion</a:t>
                      </a:r>
                    </a:p>
                    <a:p>
                      <a:pPr marL="285750" indent="-285750">
                        <a:buFont typeface="Arial" panose="020B0604020202020204" pitchFamily="34" charset="0"/>
                        <a:buChar char="•"/>
                      </a:pPr>
                      <a:r>
                        <a:rPr lang="en-GB" sz="2000" dirty="0"/>
                        <a:t>Offer </a:t>
                      </a:r>
                      <a:r>
                        <a:rPr lang="en-GB" sz="2000" b="1" dirty="0"/>
                        <a:t>to refer to other</a:t>
                      </a:r>
                      <a:r>
                        <a:rPr lang="en-GB" sz="2000" b="1" baseline="0" dirty="0"/>
                        <a:t> health professionals </a:t>
                      </a:r>
                      <a:r>
                        <a:rPr lang="en-GB" sz="2000" b="0" baseline="0" dirty="0"/>
                        <a:t>who can discuss further </a:t>
                      </a:r>
                      <a:r>
                        <a:rPr lang="en-GB" sz="2000" b="0" dirty="0"/>
                        <a:t>(if available)</a:t>
                      </a:r>
                    </a:p>
                    <a:p>
                      <a:pPr marL="285750" indent="-285750">
                        <a:buFont typeface="Arial" panose="020B0604020202020204" pitchFamily="34" charset="0"/>
                        <a:buChar char="•"/>
                      </a:pPr>
                      <a:r>
                        <a:rPr lang="en-GB" sz="2000" dirty="0"/>
                        <a:t>Explain </a:t>
                      </a:r>
                      <a:r>
                        <a:rPr lang="en-GB" sz="2000" b="1" dirty="0"/>
                        <a:t>their responsibilities </a:t>
                      </a:r>
                      <a:r>
                        <a:rPr lang="en-GB" sz="2000" b="0" dirty="0"/>
                        <a:t>if not</a:t>
                      </a:r>
                      <a:r>
                        <a:rPr lang="en-GB" sz="2000" b="0" baseline="0" dirty="0"/>
                        <a:t> accepting vaccination, e.g. not protected against diseases, may get ill, may need specialised health care…, and to watch for signs and symptoms of diseases in the community. </a:t>
                      </a:r>
                      <a:endParaRPr lang="en-GB" sz="2000" b="0" i="1" baseline="0" dirty="0"/>
                    </a:p>
                    <a:p>
                      <a:pPr marL="0" indent="0">
                        <a:buFont typeface="Arial" panose="020B0604020202020204" pitchFamily="34" charset="0"/>
                        <a:buNone/>
                      </a:pPr>
                      <a:r>
                        <a:rPr lang="en-GB" sz="2000" b="0" i="1" baseline="0" dirty="0"/>
                        <a:t>     </a:t>
                      </a:r>
                      <a:endParaRPr lang="en-US" sz="2000" i="1" dirty="0"/>
                    </a:p>
                  </a:txBody>
                  <a:tcPr>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059843" y="33069"/>
            <a:ext cx="8352928" cy="769441"/>
          </a:xfrm>
          <a:prstGeom prst="rect">
            <a:avLst/>
          </a:prstGeom>
        </p:spPr>
        <p:txBody>
          <a:bodyPr wrap="square">
            <a:spAutoFit/>
          </a:bodyPr>
          <a:lstStyle/>
          <a:p>
            <a:pPr algn="ctr"/>
            <a:r>
              <a:rPr lang="en-GB" sz="4400" b="1" dirty="0"/>
              <a:t>If hesitant, how to proceed?</a:t>
            </a:r>
            <a:endParaRPr lang="en-US" sz="4400" dirty="0"/>
          </a:p>
        </p:txBody>
      </p:sp>
      <p:grpSp>
        <p:nvGrpSpPr>
          <p:cNvPr id="7" name="Group 6"/>
          <p:cNvGrpSpPr/>
          <p:nvPr/>
        </p:nvGrpSpPr>
        <p:grpSpPr>
          <a:xfrm>
            <a:off x="2136514" y="764705"/>
            <a:ext cx="8207959" cy="1308693"/>
            <a:chOff x="207590" y="601245"/>
            <a:chExt cx="8572298" cy="2649091"/>
          </a:xfrm>
        </p:grpSpPr>
        <p:sp>
          <p:nvSpPr>
            <p:cNvPr id="8" name="Rectangle 7"/>
            <p:cNvSpPr/>
            <p:nvPr/>
          </p:nvSpPr>
          <p:spPr>
            <a:xfrm>
              <a:off x="1665288" y="1259785"/>
              <a:ext cx="1292820" cy="151256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val 8"/>
            <p:cNvSpPr/>
            <p:nvPr/>
          </p:nvSpPr>
          <p:spPr>
            <a:xfrm>
              <a:off x="6075638" y="1181540"/>
              <a:ext cx="1448690" cy="1539938"/>
            </a:xfrm>
            <a:prstGeom prst="ellipse">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0000"/>
                </a:solidFill>
              </a:endParaRPr>
            </a:p>
          </p:txBody>
        </p:sp>
        <p:sp>
          <p:nvSpPr>
            <p:cNvPr id="10" name="Oval 9"/>
            <p:cNvSpPr/>
            <p:nvPr/>
          </p:nvSpPr>
          <p:spPr>
            <a:xfrm>
              <a:off x="7527649" y="1359059"/>
              <a:ext cx="1208335" cy="1413289"/>
            </a:xfrm>
            <a:prstGeom prst="ellipse">
              <a:avLst/>
            </a:prstGeom>
            <a:solidFill>
              <a:srgbClr val="FF0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0000"/>
                </a:solidFill>
              </a:endParaRPr>
            </a:p>
          </p:txBody>
        </p:sp>
        <p:grpSp>
          <p:nvGrpSpPr>
            <p:cNvPr id="11" name="Group 10"/>
            <p:cNvGrpSpPr/>
            <p:nvPr/>
          </p:nvGrpSpPr>
          <p:grpSpPr>
            <a:xfrm>
              <a:off x="207590" y="601245"/>
              <a:ext cx="8572298" cy="2649091"/>
              <a:chOff x="248639" y="2648512"/>
              <a:chExt cx="8572298" cy="1663169"/>
            </a:xfrm>
          </p:grpSpPr>
          <p:sp>
            <p:nvSpPr>
              <p:cNvPr id="12" name="Rectangle 11"/>
              <p:cNvSpPr/>
              <p:nvPr/>
            </p:nvSpPr>
            <p:spPr>
              <a:xfrm>
                <a:off x="323528" y="2648512"/>
                <a:ext cx="1409201" cy="166316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248639" y="3198271"/>
                <a:ext cx="1512168" cy="430255"/>
              </a:xfrm>
              <a:prstGeom prst="rect">
                <a:avLst/>
              </a:prstGeom>
              <a:noFill/>
            </p:spPr>
            <p:txBody>
              <a:bodyPr wrap="square" rtlCol="0">
                <a:spAutoFit/>
              </a:bodyPr>
              <a:lstStyle/>
              <a:p>
                <a:pPr algn="ctr"/>
                <a:r>
                  <a:rPr lang="en-GB" sz="1600" b="1" dirty="0"/>
                  <a:t>ACCEPT ALL</a:t>
                </a:r>
              </a:p>
            </p:txBody>
          </p:sp>
          <p:grpSp>
            <p:nvGrpSpPr>
              <p:cNvPr id="15" name="Group 14"/>
              <p:cNvGrpSpPr/>
              <p:nvPr/>
            </p:nvGrpSpPr>
            <p:grpSpPr>
              <a:xfrm>
                <a:off x="1570711" y="3061963"/>
                <a:ext cx="7250226" cy="949626"/>
                <a:chOff x="1570711" y="3061963"/>
                <a:chExt cx="7250226" cy="949626"/>
              </a:xfrm>
            </p:grpSpPr>
            <p:sp>
              <p:nvSpPr>
                <p:cNvPr id="16" name="Isosceles Triangle 15"/>
                <p:cNvSpPr/>
                <p:nvPr/>
              </p:nvSpPr>
              <p:spPr>
                <a:xfrm rot="5400000">
                  <a:off x="4083108" y="1978010"/>
                  <a:ext cx="949626" cy="3117532"/>
                </a:xfrm>
                <a:prstGeom prst="triangle">
                  <a:avLst>
                    <a:gd name="adj" fmla="val 50836"/>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p:nvSpPr>
              <p:spPr>
                <a:xfrm>
                  <a:off x="2976234" y="3174570"/>
                  <a:ext cx="2848011" cy="743168"/>
                </a:xfrm>
                <a:prstGeom prst="rect">
                  <a:avLst/>
                </a:prstGeom>
                <a:noFill/>
              </p:spPr>
              <p:txBody>
                <a:bodyPr wrap="square" rtlCol="0">
                  <a:spAutoFit/>
                </a:bodyPr>
                <a:lstStyle/>
                <a:p>
                  <a:pPr algn="ctr"/>
                  <a:r>
                    <a:rPr lang="en-GB" sz="1600" b="1" dirty="0"/>
                    <a:t>ACCEPT SOME, DELAY AND REFUSE SOME </a:t>
                  </a:r>
                  <a:endParaRPr lang="en-US" sz="1600" b="1" dirty="0"/>
                </a:p>
              </p:txBody>
            </p:sp>
            <p:sp>
              <p:nvSpPr>
                <p:cNvPr id="18" name="TextBox 17"/>
                <p:cNvSpPr txBox="1"/>
                <p:nvPr/>
              </p:nvSpPr>
              <p:spPr>
                <a:xfrm>
                  <a:off x="1570711" y="3083880"/>
                  <a:ext cx="1623504" cy="743168"/>
                </a:xfrm>
                <a:prstGeom prst="rect">
                  <a:avLst/>
                </a:prstGeom>
                <a:noFill/>
              </p:spPr>
              <p:txBody>
                <a:bodyPr wrap="square" rtlCol="0">
                  <a:spAutoFit/>
                </a:bodyPr>
                <a:lstStyle/>
                <a:p>
                  <a:pPr algn="ctr"/>
                  <a:r>
                    <a:rPr lang="en-GB" sz="1600" b="1" dirty="0"/>
                    <a:t>ACCEPT BUT UNSURE</a:t>
                  </a:r>
                  <a:endParaRPr lang="en-US" sz="1600" b="1" dirty="0"/>
                </a:p>
              </p:txBody>
            </p:sp>
            <p:sp>
              <p:nvSpPr>
                <p:cNvPr id="19" name="TextBox 18"/>
                <p:cNvSpPr txBox="1"/>
                <p:nvPr/>
              </p:nvSpPr>
              <p:spPr>
                <a:xfrm>
                  <a:off x="7524794" y="3197586"/>
                  <a:ext cx="1296143" cy="743168"/>
                </a:xfrm>
                <a:prstGeom prst="rect">
                  <a:avLst/>
                </a:prstGeom>
                <a:noFill/>
              </p:spPr>
              <p:txBody>
                <a:bodyPr wrap="square" rtlCol="0">
                  <a:spAutoFit/>
                </a:bodyPr>
                <a:lstStyle/>
                <a:p>
                  <a:pPr algn="ctr"/>
                  <a:r>
                    <a:rPr lang="en-GB" sz="1600" b="1" dirty="0"/>
                    <a:t>REFUSE </a:t>
                  </a:r>
                </a:p>
                <a:p>
                  <a:pPr algn="ctr"/>
                  <a:r>
                    <a:rPr lang="en-GB" sz="1600" b="1" dirty="0"/>
                    <a:t>ALL</a:t>
                  </a:r>
                  <a:endParaRPr lang="en-US" sz="1600" b="1" dirty="0"/>
                </a:p>
              </p:txBody>
            </p:sp>
            <p:sp>
              <p:nvSpPr>
                <p:cNvPr id="20" name="TextBox 19"/>
                <p:cNvSpPr txBox="1"/>
                <p:nvPr/>
              </p:nvSpPr>
              <p:spPr>
                <a:xfrm>
                  <a:off x="6087489" y="3096074"/>
                  <a:ext cx="1477888" cy="743168"/>
                </a:xfrm>
                <a:prstGeom prst="rect">
                  <a:avLst/>
                </a:prstGeom>
                <a:noFill/>
              </p:spPr>
              <p:txBody>
                <a:bodyPr wrap="square" rtlCol="0">
                  <a:spAutoFit/>
                </a:bodyPr>
                <a:lstStyle/>
                <a:p>
                  <a:pPr algn="ctr"/>
                  <a:r>
                    <a:rPr lang="en-GB" sz="1600" b="1" dirty="0"/>
                    <a:t>REFUSE BUT UNSURE</a:t>
                  </a:r>
                  <a:endParaRPr lang="en-US" sz="1600" b="1" dirty="0"/>
                </a:p>
              </p:txBody>
            </p:sp>
          </p:grpSp>
        </p:grpSp>
      </p:grpSp>
      <p:sp>
        <p:nvSpPr>
          <p:cNvPr id="23" name="Rectangle 22"/>
          <p:cNvSpPr/>
          <p:nvPr/>
        </p:nvSpPr>
        <p:spPr>
          <a:xfrm>
            <a:off x="3602501" y="1907125"/>
            <a:ext cx="2063008" cy="4733756"/>
          </a:xfrm>
          <a:prstGeom prst="rect">
            <a:avLst/>
          </a:prstGeom>
          <a:noFill/>
          <a:ln w="76200">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p:cNvSpPr/>
          <p:nvPr/>
        </p:nvSpPr>
        <p:spPr>
          <a:xfrm>
            <a:off x="3568330" y="764705"/>
            <a:ext cx="5519004" cy="1151710"/>
          </a:xfrm>
          <a:prstGeom prst="rect">
            <a:avLst/>
          </a:prstGeom>
          <a:noFill/>
          <a:ln w="76200">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a:xfrm>
            <a:off x="8100950" y="6403851"/>
            <a:ext cx="2133600" cy="365125"/>
          </a:xfrm>
        </p:spPr>
        <p:txBody>
          <a:bodyPr/>
          <a:lstStyle/>
          <a:p>
            <a:fld id="{05700333-5B48-43D1-9287-4414F9A50871}" type="slidenum">
              <a:rPr lang="en-US" smtClean="0"/>
              <a:pPr/>
              <a:t>17</a:t>
            </a:fld>
            <a:endParaRPr lang="en-US"/>
          </a:p>
        </p:txBody>
      </p:sp>
      <p:sp>
        <p:nvSpPr>
          <p:cNvPr id="4" name="Down Arrow 3"/>
          <p:cNvSpPr/>
          <p:nvPr/>
        </p:nvSpPr>
        <p:spPr>
          <a:xfrm>
            <a:off x="4748181" y="1763417"/>
            <a:ext cx="555732" cy="87349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25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405" y="418563"/>
            <a:ext cx="8280920" cy="980728"/>
          </a:xfrm>
        </p:spPr>
        <p:txBody>
          <a:bodyPr>
            <a:noAutofit/>
          </a:bodyPr>
          <a:lstStyle/>
          <a:p>
            <a:r>
              <a:rPr lang="en-GB" sz="3200" dirty="0"/>
              <a:t>For conversations with hesitant individuals:</a:t>
            </a:r>
            <a:br>
              <a:rPr lang="en-GB" sz="3200" b="1" dirty="0"/>
            </a:br>
            <a:r>
              <a:rPr lang="en-GB" b="1" dirty="0"/>
              <a:t>Motivational Interviewing</a:t>
            </a:r>
            <a:endParaRPr lang="en-US" b="1" dirty="0"/>
          </a:p>
        </p:txBody>
      </p:sp>
      <p:sp>
        <p:nvSpPr>
          <p:cNvPr id="3" name="Content Placeholder 2"/>
          <p:cNvSpPr>
            <a:spLocks noGrp="1"/>
          </p:cNvSpPr>
          <p:nvPr>
            <p:ph idx="1"/>
          </p:nvPr>
        </p:nvSpPr>
        <p:spPr>
          <a:xfrm>
            <a:off x="1677844" y="1718281"/>
            <a:ext cx="8568952" cy="2088232"/>
          </a:xfrm>
        </p:spPr>
        <p:txBody>
          <a:bodyPr>
            <a:noAutofit/>
          </a:bodyPr>
          <a:lstStyle/>
          <a:p>
            <a:pPr>
              <a:buFontTx/>
              <a:buChar char="-"/>
            </a:pPr>
            <a:r>
              <a:rPr lang="en-GB" sz="2600" b="1" dirty="0"/>
              <a:t>A method of interacting </a:t>
            </a:r>
            <a:r>
              <a:rPr lang="en-GB" sz="2600" dirty="0"/>
              <a:t>with patients </a:t>
            </a:r>
          </a:p>
          <a:p>
            <a:pPr>
              <a:buFontTx/>
              <a:buChar char="-"/>
            </a:pPr>
            <a:r>
              <a:rPr lang="en-GB" sz="2600" dirty="0"/>
              <a:t>Aimed at </a:t>
            </a:r>
            <a:r>
              <a:rPr lang="en-GB" sz="2600" b="1" dirty="0"/>
              <a:t>exploring </a:t>
            </a:r>
            <a:r>
              <a:rPr lang="en-GB" sz="2600" dirty="0"/>
              <a:t>reasons for hesitancy and </a:t>
            </a:r>
            <a:r>
              <a:rPr lang="en-GB" sz="2600" b="1" dirty="0"/>
              <a:t>changing attitudes and </a:t>
            </a:r>
            <a:r>
              <a:rPr lang="en-GB" sz="2600" b="1" dirty="0" err="1"/>
              <a:t>behavior</a:t>
            </a:r>
            <a:endParaRPr lang="en-GB" sz="2600" b="1" dirty="0"/>
          </a:p>
          <a:p>
            <a:pPr marL="0" indent="0">
              <a:buNone/>
            </a:pPr>
            <a:endParaRPr lang="en-GB" sz="2800" dirty="0"/>
          </a:p>
        </p:txBody>
      </p:sp>
      <p:sp>
        <p:nvSpPr>
          <p:cNvPr id="8" name="Slide Number Placeholder 7"/>
          <p:cNvSpPr>
            <a:spLocks noGrp="1"/>
          </p:cNvSpPr>
          <p:nvPr>
            <p:ph type="sldNum" sz="quarter" idx="12"/>
          </p:nvPr>
        </p:nvSpPr>
        <p:spPr/>
        <p:txBody>
          <a:bodyPr/>
          <a:lstStyle/>
          <a:p>
            <a:fld id="{05700333-5B48-43D1-9287-4414F9A50871}" type="slidenum">
              <a:rPr lang="en-US" smtClean="0"/>
              <a:pPr/>
              <a:t>18</a:t>
            </a:fld>
            <a:endParaRPr lang="en-US"/>
          </a:p>
        </p:txBody>
      </p:sp>
      <p:grpSp>
        <p:nvGrpSpPr>
          <p:cNvPr id="7" name="Group 6"/>
          <p:cNvGrpSpPr/>
          <p:nvPr/>
        </p:nvGrpSpPr>
        <p:grpSpPr>
          <a:xfrm>
            <a:off x="848285" y="3221790"/>
            <a:ext cx="8666628" cy="3184697"/>
            <a:chOff x="-206196" y="2784920"/>
            <a:chExt cx="9350196" cy="3852147"/>
          </a:xfrm>
        </p:grpSpPr>
        <p:pic>
          <p:nvPicPr>
            <p:cNvPr id="2050" name="Picture 2" descr="Image result for collaborati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012" y="2924263"/>
              <a:ext cx="2592288" cy="17590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atient cente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2410" y="3678148"/>
              <a:ext cx="2656970" cy="23214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pecific objectiv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4293" t="-76" r="10993"/>
            <a:stretch/>
          </p:blipFill>
          <p:spPr bwMode="auto">
            <a:xfrm>
              <a:off x="6017374" y="2784920"/>
              <a:ext cx="2797629" cy="2301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77270" y="4815278"/>
              <a:ext cx="3466730" cy="1154069"/>
            </a:xfrm>
            <a:prstGeom prst="rect">
              <a:avLst/>
            </a:prstGeom>
          </p:spPr>
          <p:txBody>
            <a:bodyPr wrap="square">
              <a:spAutoFit/>
            </a:bodyPr>
            <a:lstStyle/>
            <a:p>
              <a:pPr lvl="1" algn="ctr"/>
              <a:r>
                <a:rPr lang="en-GB" sz="2800" b="1" dirty="0"/>
                <a:t>With a specific objective </a:t>
              </a:r>
              <a:endParaRPr lang="en-US" sz="2800" b="1" dirty="0"/>
            </a:p>
          </p:txBody>
        </p:sp>
        <p:sp>
          <p:nvSpPr>
            <p:cNvPr id="5" name="Rectangle 4"/>
            <p:cNvSpPr/>
            <p:nvPr/>
          </p:nvSpPr>
          <p:spPr>
            <a:xfrm>
              <a:off x="-206196" y="4813873"/>
              <a:ext cx="3089121" cy="632877"/>
            </a:xfrm>
            <a:prstGeom prst="rect">
              <a:avLst/>
            </a:prstGeom>
          </p:spPr>
          <p:txBody>
            <a:bodyPr wrap="none">
              <a:spAutoFit/>
            </a:bodyPr>
            <a:lstStyle/>
            <a:p>
              <a:pPr lvl="1"/>
              <a:r>
                <a:rPr lang="en-GB" sz="2800" b="1" dirty="0"/>
                <a:t>Collaborative</a:t>
              </a:r>
            </a:p>
          </p:txBody>
        </p:sp>
        <p:sp>
          <p:nvSpPr>
            <p:cNvPr id="6" name="Rectangle 5"/>
            <p:cNvSpPr/>
            <p:nvPr/>
          </p:nvSpPr>
          <p:spPr>
            <a:xfrm>
              <a:off x="2555776" y="6004190"/>
              <a:ext cx="3769620" cy="632877"/>
            </a:xfrm>
            <a:prstGeom prst="rect">
              <a:avLst/>
            </a:prstGeom>
          </p:spPr>
          <p:txBody>
            <a:bodyPr wrap="none">
              <a:spAutoFit/>
            </a:bodyPr>
            <a:lstStyle/>
            <a:p>
              <a:pPr lvl="1"/>
              <a:r>
                <a:rPr lang="en-GB" sz="2800" b="1" dirty="0"/>
                <a:t>Patient-</a:t>
              </a:r>
              <a:r>
                <a:rPr lang="en-GB" sz="2800" b="1" dirty="0" err="1"/>
                <a:t>centered</a:t>
              </a:r>
              <a:endParaRPr lang="en-GB" sz="2800" b="1" dirty="0"/>
            </a:p>
          </p:txBody>
        </p:sp>
      </p:grpSp>
    </p:spTree>
    <p:extLst>
      <p:ext uri="{BB962C8B-B14F-4D97-AF65-F5344CB8AC3E}">
        <p14:creationId xmlns:p14="http://schemas.microsoft.com/office/powerpoint/2010/main" val="21334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9902-C388-F60C-29A8-2545363F4279}"/>
              </a:ext>
            </a:extLst>
          </p:cNvPr>
          <p:cNvSpPr>
            <a:spLocks noGrp="1"/>
          </p:cNvSpPr>
          <p:nvPr>
            <p:ph type="title"/>
          </p:nvPr>
        </p:nvSpPr>
        <p:spPr>
          <a:xfrm>
            <a:off x="611347" y="466904"/>
            <a:ext cx="4899798" cy="3756304"/>
          </a:xfrm>
        </p:spPr>
        <p:txBody>
          <a:bodyPr>
            <a:normAutofit/>
          </a:bodyPr>
          <a:lstStyle/>
          <a:p>
            <a:r>
              <a:rPr lang="en-US" dirty="0"/>
              <a:t>Presume all want the best health possible for themselves and their families. </a:t>
            </a:r>
            <a:br>
              <a:rPr lang="en-US" dirty="0"/>
            </a:br>
            <a:endParaRPr lang="en-US" dirty="0"/>
          </a:p>
        </p:txBody>
      </p:sp>
      <p:pic>
        <p:nvPicPr>
          <p:cNvPr id="5" name="Picture 4">
            <a:extLst>
              <a:ext uri="{FF2B5EF4-FFF2-40B4-BE49-F238E27FC236}">
                <a16:creationId xmlns:a16="http://schemas.microsoft.com/office/drawing/2014/main" id="{9B2C4425-B4F5-1010-B04C-E07F1A7474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60696" y="1153194"/>
            <a:ext cx="4551612" cy="4551612"/>
          </a:xfrm>
          <a:prstGeom prst="rect">
            <a:avLst/>
          </a:prstGeom>
        </p:spPr>
      </p:pic>
      <p:sp>
        <p:nvSpPr>
          <p:cNvPr id="6" name="TextBox 5">
            <a:extLst>
              <a:ext uri="{FF2B5EF4-FFF2-40B4-BE49-F238E27FC236}">
                <a16:creationId xmlns:a16="http://schemas.microsoft.com/office/drawing/2014/main" id="{5FE46957-1378-AB97-B7E1-A729ACD48F00}"/>
              </a:ext>
            </a:extLst>
          </p:cNvPr>
          <p:cNvSpPr txBox="1"/>
          <p:nvPr/>
        </p:nvSpPr>
        <p:spPr>
          <a:xfrm>
            <a:off x="6184002" y="5704806"/>
            <a:ext cx="1905000" cy="369332"/>
          </a:xfrm>
          <a:prstGeom prst="rect">
            <a:avLst/>
          </a:prstGeom>
          <a:noFill/>
        </p:spPr>
        <p:txBody>
          <a:bodyPr wrap="square" rtlCol="0">
            <a:spAutoFit/>
          </a:bodyPr>
          <a:lstStyle/>
          <a:p>
            <a:r>
              <a:rPr lang="en-US" sz="900" dirty="0">
                <a:hlinkClick r:id="rId4" tooltip="https://freepngimg.com/png/22943-health-image"/>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408416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A877-CF8D-86FA-ADA6-424752689E9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B8328B7-1BDA-CC92-2F37-2A3F4316138E}"/>
              </a:ext>
            </a:extLst>
          </p:cNvPr>
          <p:cNvSpPr>
            <a:spLocks noGrp="1"/>
          </p:cNvSpPr>
          <p:nvPr>
            <p:ph idx="1"/>
          </p:nvPr>
        </p:nvSpPr>
        <p:spPr/>
        <p:txBody>
          <a:bodyPr/>
          <a:lstStyle/>
          <a:p>
            <a:r>
              <a:rPr lang="en-US" dirty="0"/>
              <a:t>Describe vaccine hesitancy. </a:t>
            </a:r>
          </a:p>
          <a:p>
            <a:r>
              <a:rPr lang="en-US" dirty="0"/>
              <a:t>Explain effect of change on people’s decision-making ability</a:t>
            </a:r>
          </a:p>
          <a:p>
            <a:r>
              <a:rPr lang="en-US" dirty="0"/>
              <a:t>Use motivational interviewing to address vaccine hesitancy</a:t>
            </a:r>
          </a:p>
          <a:p>
            <a:r>
              <a:rPr lang="en-US" dirty="0"/>
              <a:t>Recognize misinformation versus science-based evidence-based knowledge</a:t>
            </a:r>
          </a:p>
          <a:p>
            <a:r>
              <a:rPr lang="en-US" dirty="0"/>
              <a:t>Learn about media monitoring</a:t>
            </a:r>
          </a:p>
        </p:txBody>
      </p:sp>
    </p:spTree>
    <p:extLst>
      <p:ext uri="{BB962C8B-B14F-4D97-AF65-F5344CB8AC3E}">
        <p14:creationId xmlns:p14="http://schemas.microsoft.com/office/powerpoint/2010/main" val="262704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44402" y="433084"/>
            <a:ext cx="8229600" cy="1143000"/>
          </a:xfrm>
        </p:spPr>
        <p:txBody>
          <a:bodyPr>
            <a:normAutofit/>
          </a:bodyPr>
          <a:lstStyle/>
          <a:p>
            <a:r>
              <a:rPr lang="en-GB" b="1" dirty="0"/>
              <a:t>Ask Open Ended Questions </a:t>
            </a:r>
            <a:endParaRPr lang="en-US" b="1" dirty="0"/>
          </a:p>
        </p:txBody>
      </p:sp>
      <p:sp>
        <p:nvSpPr>
          <p:cNvPr id="4" name="Content Placeholder 2"/>
          <p:cNvSpPr>
            <a:spLocks noGrp="1"/>
          </p:cNvSpPr>
          <p:nvPr>
            <p:ph idx="1"/>
          </p:nvPr>
        </p:nvSpPr>
        <p:spPr>
          <a:xfrm>
            <a:off x="1044402" y="3514468"/>
            <a:ext cx="8424936" cy="2088232"/>
          </a:xfrm>
        </p:spPr>
        <p:txBody>
          <a:bodyPr>
            <a:noAutofit/>
          </a:bodyPr>
          <a:lstStyle/>
          <a:p>
            <a:pPr marL="514350" indent="-514350">
              <a:buFont typeface="+mj-lt"/>
              <a:buAutoNum type="arabicPeriod"/>
            </a:pPr>
            <a:r>
              <a:rPr lang="en-GB" sz="2600" i="1" dirty="0">
                <a:solidFill>
                  <a:srgbClr val="0070C0"/>
                </a:solidFill>
              </a:rPr>
              <a:t>What do you think about vaccines?</a:t>
            </a:r>
          </a:p>
          <a:p>
            <a:pPr marL="514350" indent="-514350">
              <a:buFont typeface="+mj-lt"/>
              <a:buAutoNum type="arabicPeriod"/>
            </a:pPr>
            <a:r>
              <a:rPr lang="en-GB" sz="2600" i="1" dirty="0">
                <a:solidFill>
                  <a:srgbClr val="0070C0"/>
                </a:solidFill>
              </a:rPr>
              <a:t>What is your major concern?</a:t>
            </a:r>
          </a:p>
          <a:p>
            <a:pPr marL="514350" indent="-514350">
              <a:buFont typeface="+mj-lt"/>
              <a:buAutoNum type="arabicPeriod"/>
            </a:pPr>
            <a:r>
              <a:rPr lang="en-GB" sz="2600" i="1" dirty="0">
                <a:solidFill>
                  <a:srgbClr val="0070C0"/>
                </a:solidFill>
              </a:rPr>
              <a:t>What would it take to move you to a “yes” to vaccinate?</a:t>
            </a:r>
          </a:p>
          <a:p>
            <a:pPr marL="514350" indent="-514350">
              <a:buFont typeface="+mj-lt"/>
              <a:buAutoNum type="arabicPeriod"/>
            </a:pPr>
            <a:r>
              <a:rPr lang="en-GB" sz="2600" i="1" dirty="0">
                <a:solidFill>
                  <a:srgbClr val="0070C0"/>
                </a:solidFill>
              </a:rPr>
              <a:t>What could make it easier for you to get vaccines (on time) for yourself and/or your children?</a:t>
            </a:r>
          </a:p>
        </p:txBody>
      </p:sp>
      <p:sp>
        <p:nvSpPr>
          <p:cNvPr id="2" name="Slide Number Placeholder 1"/>
          <p:cNvSpPr>
            <a:spLocks noGrp="1"/>
          </p:cNvSpPr>
          <p:nvPr>
            <p:ph type="sldNum" sz="quarter" idx="12"/>
          </p:nvPr>
        </p:nvSpPr>
        <p:spPr/>
        <p:txBody>
          <a:bodyPr/>
          <a:lstStyle/>
          <a:p>
            <a:fld id="{05700333-5B48-43D1-9287-4414F9A50871}" type="slidenum">
              <a:rPr lang="en-US" smtClean="0"/>
              <a:pPr/>
              <a:t>20</a:t>
            </a:fld>
            <a:endParaRPr lang="en-US"/>
          </a:p>
        </p:txBody>
      </p:sp>
      <p:pic>
        <p:nvPicPr>
          <p:cNvPr id="5122" name="Picture 2" descr="Image result for question ma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7385" y="1344836"/>
            <a:ext cx="2376264" cy="192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2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880" y="658186"/>
            <a:ext cx="8429480" cy="2798296"/>
          </a:xfrm>
        </p:spPr>
        <p:txBody>
          <a:bodyPr>
            <a:normAutofit/>
          </a:bodyPr>
          <a:lstStyle/>
          <a:p>
            <a:pPr marL="0" indent="0" algn="ctr">
              <a:buNone/>
            </a:pPr>
            <a:r>
              <a:rPr lang="en-US" sz="4800" b="1" dirty="0"/>
              <a:t>Reflect and respond</a:t>
            </a:r>
            <a:endParaRPr lang="en-US" dirty="0"/>
          </a:p>
          <a:p>
            <a:pPr marL="0" indent="0">
              <a:buNone/>
            </a:pPr>
            <a:endParaRPr lang="en-US" sz="1400" u="sng" dirty="0"/>
          </a:p>
          <a:p>
            <a:pPr marL="0" indent="0">
              <a:spcBef>
                <a:spcPts val="0"/>
              </a:spcBef>
              <a:buNone/>
            </a:pPr>
            <a:r>
              <a:rPr lang="en-US" sz="2600" u="sng" dirty="0"/>
              <a:t>Simple</a:t>
            </a:r>
            <a:r>
              <a:rPr lang="en-US" sz="2600" dirty="0"/>
              <a:t> reflection: directly repeating what the person says.</a:t>
            </a:r>
          </a:p>
          <a:p>
            <a:pPr marL="0" indent="0">
              <a:spcBef>
                <a:spcPts val="0"/>
              </a:spcBef>
              <a:buNone/>
            </a:pPr>
            <a:r>
              <a:rPr lang="en-US" sz="2600" u="sng" dirty="0"/>
              <a:t>Complex</a:t>
            </a:r>
            <a:r>
              <a:rPr lang="en-US" sz="2600" dirty="0"/>
              <a:t> reflection: repeating what </a:t>
            </a:r>
            <a:r>
              <a:rPr lang="en-US" sz="2600" u="sng" dirty="0"/>
              <a:t>you think</a:t>
            </a:r>
            <a:r>
              <a:rPr lang="en-US" sz="2600" dirty="0"/>
              <a:t> the person </a:t>
            </a:r>
            <a:r>
              <a:rPr lang="en-US" sz="2600" u="sng" dirty="0"/>
              <a:t>means</a:t>
            </a:r>
            <a:r>
              <a:rPr lang="en-US" sz="2600" dirty="0"/>
              <a:t>. </a:t>
            </a:r>
            <a:endParaRPr lang="en-GB" sz="2600" dirty="0"/>
          </a:p>
        </p:txBody>
      </p:sp>
      <p:sp>
        <p:nvSpPr>
          <p:cNvPr id="2" name="Slide Number Placeholder 1"/>
          <p:cNvSpPr>
            <a:spLocks noGrp="1"/>
          </p:cNvSpPr>
          <p:nvPr>
            <p:ph type="sldNum" sz="quarter" idx="12"/>
          </p:nvPr>
        </p:nvSpPr>
        <p:spPr/>
        <p:txBody>
          <a:bodyPr/>
          <a:lstStyle/>
          <a:p>
            <a:fld id="{05700333-5B48-43D1-9287-4414F9A50871}" type="slidenum">
              <a:rPr lang="en-US" smtClean="0"/>
              <a:pPr/>
              <a:t>21</a:t>
            </a:fld>
            <a:endParaRPr lang="en-US" dirty="0"/>
          </a:p>
        </p:txBody>
      </p:sp>
      <p:sp>
        <p:nvSpPr>
          <p:cNvPr id="5" name="Rectangle 4"/>
          <p:cNvSpPr/>
          <p:nvPr/>
        </p:nvSpPr>
        <p:spPr>
          <a:xfrm>
            <a:off x="561034" y="3429000"/>
            <a:ext cx="8712968" cy="3570208"/>
          </a:xfrm>
          <a:prstGeom prst="rect">
            <a:avLst/>
          </a:prstGeom>
        </p:spPr>
        <p:txBody>
          <a:bodyPr wrap="square">
            <a:spAutoFit/>
          </a:bodyPr>
          <a:lstStyle/>
          <a:p>
            <a:pPr lvl="1"/>
            <a:r>
              <a:rPr lang="en-GB" sz="2600" b="1" dirty="0">
                <a:solidFill>
                  <a:srgbClr val="0070C0"/>
                </a:solidFill>
              </a:rPr>
              <a:t>Patient/Caregiver: “I know I should get vaccinated but I am afraid.”</a:t>
            </a:r>
          </a:p>
          <a:p>
            <a:pPr marL="800100" lvl="1" indent="-342900">
              <a:buFont typeface="Arial" panose="020B0604020202020204" pitchFamily="34" charset="0"/>
              <a:buChar char="•"/>
            </a:pPr>
            <a:r>
              <a:rPr lang="en-GB" sz="2600" i="1" dirty="0">
                <a:solidFill>
                  <a:srgbClr val="0070C0"/>
                </a:solidFill>
              </a:rPr>
              <a:t>Simple reflection: </a:t>
            </a:r>
            <a:r>
              <a:rPr lang="en-GB" sz="2600" i="1" dirty="0">
                <a:solidFill>
                  <a:srgbClr val="0070C0"/>
                </a:solidFill>
                <a:sym typeface="Wingdings" panose="05000000000000000000" pitchFamily="2" charset="2"/>
              </a:rPr>
              <a:t>“I understand that you are afraid.”</a:t>
            </a:r>
          </a:p>
          <a:p>
            <a:pPr marL="800100" lvl="1" indent="-342900">
              <a:buFont typeface="Arial" panose="020B0604020202020204" pitchFamily="34" charset="0"/>
              <a:buChar char="•"/>
            </a:pPr>
            <a:r>
              <a:rPr lang="en-GB" sz="2600" i="1" dirty="0">
                <a:solidFill>
                  <a:srgbClr val="0070C0"/>
                </a:solidFill>
                <a:sym typeface="Wingdings" panose="05000000000000000000" pitchFamily="2" charset="2"/>
              </a:rPr>
              <a:t>Complex reflection: “You want to make the best choice for your health but you are nervous.”</a:t>
            </a:r>
          </a:p>
          <a:p>
            <a:pPr marL="800100" lvl="1" indent="-342900">
              <a:buFont typeface="Arial" panose="020B0604020202020204" pitchFamily="34" charset="0"/>
              <a:buChar char="•"/>
            </a:pPr>
            <a:endParaRPr lang="en-GB" i="1" dirty="0">
              <a:solidFill>
                <a:srgbClr val="0070C0"/>
              </a:solidFill>
              <a:sym typeface="Wingdings" panose="05000000000000000000" pitchFamily="2" charset="2"/>
            </a:endParaRPr>
          </a:p>
          <a:p>
            <a:pPr lvl="1"/>
            <a:r>
              <a:rPr lang="en-GB" sz="2600" dirty="0">
                <a:sym typeface="Wingdings" panose="05000000000000000000" pitchFamily="2" charset="2"/>
              </a:rPr>
              <a:t> Use both types of statements to acknowledge concerns.</a:t>
            </a:r>
            <a:endParaRPr lang="en-US" sz="2600" dirty="0"/>
          </a:p>
        </p:txBody>
      </p:sp>
      <p:graphicFrame>
        <p:nvGraphicFramePr>
          <p:cNvPr id="7" name="Diagram 6"/>
          <p:cNvGraphicFramePr/>
          <p:nvPr/>
        </p:nvGraphicFramePr>
        <p:xfrm>
          <a:off x="1524000" y="0"/>
          <a:ext cx="9144000" cy="90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11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80" y="789863"/>
            <a:ext cx="8496944" cy="5616624"/>
          </a:xfrm>
        </p:spPr>
        <p:txBody>
          <a:bodyPr>
            <a:normAutofit/>
          </a:bodyPr>
          <a:lstStyle/>
          <a:p>
            <a:pPr marL="0" indent="0">
              <a:buNone/>
            </a:pPr>
            <a:endParaRPr lang="en-GB" dirty="0"/>
          </a:p>
          <a:p>
            <a:pPr marL="0" indent="0" algn="ctr">
              <a:buNone/>
            </a:pPr>
            <a:r>
              <a:rPr lang="en-US" sz="4400" b="1" dirty="0"/>
              <a:t>Affirm </a:t>
            </a:r>
            <a:r>
              <a:rPr lang="en-US" sz="4400" dirty="0"/>
              <a:t>the strengths </a:t>
            </a:r>
          </a:p>
          <a:p>
            <a:pPr marL="0" indent="0" algn="ctr">
              <a:buNone/>
            </a:pPr>
            <a:r>
              <a:rPr lang="en-GB" i="1" dirty="0">
                <a:solidFill>
                  <a:srgbClr val="0070C0"/>
                </a:solidFill>
              </a:rPr>
              <a:t>“It is great that you are starting to think about vaccines.”</a:t>
            </a:r>
          </a:p>
          <a:p>
            <a:pPr marL="0" indent="0">
              <a:buNone/>
            </a:pPr>
            <a:endParaRPr lang="en-US" sz="1600" dirty="0"/>
          </a:p>
          <a:p>
            <a:pPr marL="0" indent="0" algn="ctr">
              <a:buNone/>
            </a:pPr>
            <a:r>
              <a:rPr lang="en-US" sz="4400" b="1" dirty="0"/>
              <a:t>Validate</a:t>
            </a:r>
            <a:r>
              <a:rPr lang="en-US" sz="4400" dirty="0"/>
              <a:t> concerns </a:t>
            </a:r>
          </a:p>
          <a:p>
            <a:pPr marL="0" indent="0" algn="ctr">
              <a:buNone/>
            </a:pPr>
            <a:r>
              <a:rPr lang="en-GB" i="1" dirty="0">
                <a:solidFill>
                  <a:srgbClr val="0070C0"/>
                </a:solidFill>
              </a:rPr>
              <a:t>“Your health is important.” </a:t>
            </a:r>
          </a:p>
          <a:p>
            <a:pPr marL="0" indent="0" algn="ctr">
              <a:buNone/>
            </a:pPr>
            <a:r>
              <a:rPr lang="en-GB" i="1" dirty="0">
                <a:solidFill>
                  <a:srgbClr val="0070C0"/>
                </a:solidFill>
              </a:rPr>
              <a:t>“Protecting yourself from illness is important for you and the health of your community.”</a:t>
            </a:r>
            <a:endParaRPr lang="en-US" i="1" dirty="0">
              <a:solidFill>
                <a:srgbClr val="0070C0"/>
              </a:solidFill>
            </a:endParaRPr>
          </a:p>
          <a:p>
            <a:pPr marL="0" indent="0">
              <a:buNone/>
            </a:pPr>
            <a:endParaRPr lang="en-US" dirty="0"/>
          </a:p>
        </p:txBody>
      </p:sp>
      <p:sp>
        <p:nvSpPr>
          <p:cNvPr id="2" name="Slide Number Placeholder 1"/>
          <p:cNvSpPr>
            <a:spLocks noGrp="1"/>
          </p:cNvSpPr>
          <p:nvPr>
            <p:ph type="sldNum" sz="quarter" idx="12"/>
          </p:nvPr>
        </p:nvSpPr>
        <p:spPr/>
        <p:txBody>
          <a:bodyPr/>
          <a:lstStyle/>
          <a:p>
            <a:fld id="{05700333-5B48-43D1-9287-4414F9A50871}" type="slidenum">
              <a:rPr lang="en-US" smtClean="0"/>
              <a:pPr/>
              <a:t>22</a:t>
            </a:fld>
            <a:endParaRPr lang="en-US"/>
          </a:p>
        </p:txBody>
      </p:sp>
      <p:graphicFrame>
        <p:nvGraphicFramePr>
          <p:cNvPr id="4" name="Diagram 3"/>
          <p:cNvGraphicFramePr/>
          <p:nvPr/>
        </p:nvGraphicFramePr>
        <p:xfrm>
          <a:off x="1024380" y="0"/>
          <a:ext cx="9144000" cy="90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332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84364" y="287344"/>
            <a:ext cx="9063071" cy="5569546"/>
            <a:chOff x="71500" y="1708888"/>
            <a:chExt cx="8928992" cy="4320480"/>
          </a:xfrm>
        </p:grpSpPr>
        <p:graphicFrame>
          <p:nvGraphicFramePr>
            <p:cNvPr id="5" name="Diagram 4"/>
            <p:cNvGraphicFramePr/>
            <p:nvPr>
              <p:extLst>
                <p:ext uri="{D42A27DB-BD31-4B8C-83A1-F6EECF244321}">
                  <p14:modId xmlns:p14="http://schemas.microsoft.com/office/powerpoint/2010/main" val="2607931620"/>
                </p:ext>
              </p:extLst>
            </p:nvPr>
          </p:nvGraphicFramePr>
          <p:xfrm>
            <a:off x="71500" y="1708888"/>
            <a:ext cx="892899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7414" y="4627937"/>
              <a:ext cx="2376264" cy="1026635"/>
            </a:xfrm>
            <a:prstGeom prst="rect">
              <a:avLst/>
            </a:prstGeom>
            <a:noFill/>
          </p:spPr>
          <p:txBody>
            <a:bodyPr wrap="square" rtlCol="0">
              <a:spAutoFit/>
            </a:bodyPr>
            <a:lstStyle/>
            <a:p>
              <a:pPr algn="ctr"/>
              <a:r>
                <a:rPr lang="en-GB" sz="2000" i="1" dirty="0">
                  <a:solidFill>
                    <a:srgbClr val="0070C0"/>
                  </a:solidFill>
                </a:rPr>
                <a:t>“So what do you already know about vaccination?”</a:t>
              </a:r>
              <a:endParaRPr lang="en-US" sz="2000" i="1" dirty="0">
                <a:solidFill>
                  <a:srgbClr val="0070C0"/>
                </a:solidFill>
              </a:endParaRPr>
            </a:p>
          </p:txBody>
        </p:sp>
        <p:sp>
          <p:nvSpPr>
            <p:cNvPr id="7" name="TextBox 6"/>
            <p:cNvSpPr txBox="1"/>
            <p:nvPr/>
          </p:nvSpPr>
          <p:spPr>
            <a:xfrm>
              <a:off x="5583776" y="4632922"/>
              <a:ext cx="3319593" cy="1265388"/>
            </a:xfrm>
            <a:prstGeom prst="rect">
              <a:avLst/>
            </a:prstGeom>
            <a:noFill/>
          </p:spPr>
          <p:txBody>
            <a:bodyPr wrap="square" rtlCol="0">
              <a:spAutoFit/>
            </a:bodyPr>
            <a:lstStyle/>
            <a:p>
              <a:pPr algn="ctr"/>
              <a:r>
                <a:rPr lang="en-GB" sz="2000" i="1" dirty="0">
                  <a:solidFill>
                    <a:srgbClr val="0070C0"/>
                  </a:solidFill>
                </a:rPr>
                <a:t>“Given our discussion, how do you view the decision now? Remember I am here to help talk through any concerns you may have.”</a:t>
              </a:r>
              <a:endParaRPr lang="en-US" sz="2000" i="1" dirty="0">
                <a:solidFill>
                  <a:srgbClr val="0070C0"/>
                </a:solidFill>
              </a:endParaRPr>
            </a:p>
          </p:txBody>
        </p:sp>
        <p:sp>
          <p:nvSpPr>
            <p:cNvPr id="8" name="TextBox 7"/>
            <p:cNvSpPr txBox="1"/>
            <p:nvPr/>
          </p:nvSpPr>
          <p:spPr>
            <a:xfrm>
              <a:off x="2731351" y="4613554"/>
              <a:ext cx="2852424" cy="1026635"/>
            </a:xfrm>
            <a:prstGeom prst="rect">
              <a:avLst/>
            </a:prstGeom>
            <a:noFill/>
          </p:spPr>
          <p:txBody>
            <a:bodyPr wrap="square" rtlCol="0">
              <a:spAutoFit/>
            </a:bodyPr>
            <a:lstStyle/>
            <a:p>
              <a:pPr algn="ctr"/>
              <a:r>
                <a:rPr lang="en-GB" sz="2000" i="1" dirty="0">
                  <a:solidFill>
                    <a:srgbClr val="0070C0"/>
                  </a:solidFill>
                </a:rPr>
                <a:t>“Could I provide you with some information, based on what you just shared?”</a:t>
              </a:r>
              <a:endParaRPr lang="en-US" sz="2000" i="1" dirty="0">
                <a:solidFill>
                  <a:srgbClr val="0070C0"/>
                </a:solidFill>
              </a:endParaRPr>
            </a:p>
          </p:txBody>
        </p:sp>
      </p:grpSp>
      <p:sp>
        <p:nvSpPr>
          <p:cNvPr id="11" name="TextBox 10"/>
          <p:cNvSpPr txBox="1"/>
          <p:nvPr/>
        </p:nvSpPr>
        <p:spPr>
          <a:xfrm>
            <a:off x="1084364" y="681973"/>
            <a:ext cx="8568952" cy="769441"/>
          </a:xfrm>
          <a:prstGeom prst="rect">
            <a:avLst/>
          </a:prstGeom>
          <a:noFill/>
        </p:spPr>
        <p:txBody>
          <a:bodyPr wrap="square" rtlCol="0">
            <a:spAutoFit/>
          </a:bodyPr>
          <a:lstStyle/>
          <a:p>
            <a:pPr algn="ctr"/>
            <a:r>
              <a:rPr lang="en-GB" sz="4400" b="1" dirty="0"/>
              <a:t>Ask-Provide-Verify</a:t>
            </a:r>
            <a:endParaRPr lang="en-US" sz="4400" b="1" dirty="0"/>
          </a:p>
        </p:txBody>
      </p:sp>
      <p:graphicFrame>
        <p:nvGraphicFramePr>
          <p:cNvPr id="13" name="Diagram 12"/>
          <p:cNvGraphicFramePr/>
          <p:nvPr/>
        </p:nvGraphicFramePr>
        <p:xfrm>
          <a:off x="1524000" y="0"/>
          <a:ext cx="9144000" cy="908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p:cNvSpPr/>
          <p:nvPr/>
        </p:nvSpPr>
        <p:spPr>
          <a:xfrm>
            <a:off x="1109110" y="5483157"/>
            <a:ext cx="5471721" cy="923330"/>
          </a:xfrm>
          <a:prstGeom prst="rect">
            <a:avLst/>
          </a:prstGeom>
          <a:solidFill>
            <a:srgbClr val="FF0000">
              <a:alpha val="21000"/>
            </a:srgbClr>
          </a:solidFill>
        </p:spPr>
        <p:txBody>
          <a:bodyPr wrap="square">
            <a:spAutoFit/>
          </a:bodyPr>
          <a:lstStyle/>
          <a:p>
            <a:r>
              <a:rPr lang="en-US" b="1" dirty="0"/>
              <a:t>Please note: Be careful not to add potential concerns by mentioning issues not raised by the parent/caregiver.</a:t>
            </a:r>
          </a:p>
        </p:txBody>
      </p:sp>
      <p:sp>
        <p:nvSpPr>
          <p:cNvPr id="2" name="Slide Number Placeholder 1"/>
          <p:cNvSpPr>
            <a:spLocks noGrp="1"/>
          </p:cNvSpPr>
          <p:nvPr>
            <p:ph type="sldNum" sz="quarter" idx="12"/>
          </p:nvPr>
        </p:nvSpPr>
        <p:spPr/>
        <p:txBody>
          <a:bodyPr/>
          <a:lstStyle/>
          <a:p>
            <a:fld id="{05700333-5B48-43D1-9287-4414F9A50871}" type="slidenum">
              <a:rPr lang="en-US" smtClean="0"/>
              <a:pPr/>
              <a:t>23</a:t>
            </a:fld>
            <a:endParaRPr lang="en-US"/>
          </a:p>
        </p:txBody>
      </p:sp>
      <p:sp>
        <p:nvSpPr>
          <p:cNvPr id="3" name="TextBox 2"/>
          <p:cNvSpPr txBox="1"/>
          <p:nvPr/>
        </p:nvSpPr>
        <p:spPr>
          <a:xfrm>
            <a:off x="1772788" y="1291716"/>
            <a:ext cx="7416824" cy="369332"/>
          </a:xfrm>
          <a:prstGeom prst="rect">
            <a:avLst/>
          </a:prstGeom>
          <a:noFill/>
        </p:spPr>
        <p:txBody>
          <a:bodyPr wrap="square" rtlCol="0">
            <a:spAutoFit/>
          </a:bodyPr>
          <a:lstStyle/>
          <a:p>
            <a:pPr algn="ctr"/>
            <a:r>
              <a:rPr lang="en-GB" dirty="0"/>
              <a:t>As the conversation evolves, explore the concerns further:</a:t>
            </a:r>
          </a:p>
        </p:txBody>
      </p:sp>
    </p:spTree>
    <p:extLst>
      <p:ext uri="{BB962C8B-B14F-4D97-AF65-F5344CB8AC3E}">
        <p14:creationId xmlns:p14="http://schemas.microsoft.com/office/powerpoint/2010/main" val="103109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20295" y="-2847"/>
          <a:ext cx="9144000" cy="90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20295" y="586925"/>
            <a:ext cx="8440690" cy="6678751"/>
          </a:xfrm>
          <a:prstGeom prst="rect">
            <a:avLst/>
          </a:prstGeom>
        </p:spPr>
        <p:txBody>
          <a:bodyPr wrap="square">
            <a:spAutoFit/>
          </a:bodyPr>
          <a:lstStyle/>
          <a:p>
            <a:pPr lvl="0" algn="ctr"/>
            <a:r>
              <a:rPr lang="en-US" sz="4400" b="1" dirty="0"/>
              <a:t>Summarize the Interaction and Determine the action</a:t>
            </a:r>
          </a:p>
          <a:p>
            <a:endParaRPr lang="en-US" u="sng" dirty="0"/>
          </a:p>
          <a:p>
            <a:r>
              <a:rPr lang="en-US" sz="2600" u="sng" dirty="0"/>
              <a:t>IF YES: </a:t>
            </a:r>
            <a:r>
              <a:rPr lang="en-US" sz="2600" dirty="0"/>
              <a:t>Vaccinate and offer praise to affirm the positive  decision.</a:t>
            </a:r>
          </a:p>
          <a:p>
            <a:endParaRPr lang="en-US" dirty="0"/>
          </a:p>
          <a:p>
            <a:r>
              <a:rPr lang="en-US" sz="2600" u="sng" dirty="0"/>
              <a:t>IF NOT TODAY</a:t>
            </a:r>
            <a:r>
              <a:rPr lang="en-US" sz="2600" dirty="0"/>
              <a:t>: Refer caregiver/patient to a specialist/community advocate or schedule a new discussion:</a:t>
            </a:r>
          </a:p>
          <a:p>
            <a:pPr algn="ctr"/>
            <a:r>
              <a:rPr lang="en-GB" sz="2600" i="1" dirty="0">
                <a:solidFill>
                  <a:srgbClr val="0070C0"/>
                </a:solidFill>
              </a:rPr>
              <a:t>“Let’s revisit this once you have had a chance to think more about vaccination. When could you come back?”</a:t>
            </a:r>
          </a:p>
          <a:p>
            <a:pPr algn="ctr"/>
            <a:endParaRPr lang="en-US" i="1" dirty="0">
              <a:solidFill>
                <a:srgbClr val="001EFE"/>
              </a:solidFill>
            </a:endParaRPr>
          </a:p>
          <a:p>
            <a:r>
              <a:rPr lang="en-US" sz="2600" u="sng" dirty="0"/>
              <a:t>IF REFUSAL</a:t>
            </a:r>
            <a:r>
              <a:rPr lang="en-US" sz="2600" dirty="0"/>
              <a:t>: Do not debate. Leave the door open: </a:t>
            </a:r>
          </a:p>
          <a:p>
            <a:pPr algn="ctr"/>
            <a:r>
              <a:rPr lang="en-GB" sz="2600" i="1" dirty="0">
                <a:solidFill>
                  <a:srgbClr val="0070C0"/>
                </a:solidFill>
              </a:rPr>
              <a:t>“I understand. Please know that if you change your mind and want to talk about vaccinating, we are always available.”</a:t>
            </a:r>
            <a:endParaRPr lang="en-US" sz="2600" i="1" dirty="0">
              <a:solidFill>
                <a:srgbClr val="0070C0"/>
              </a:solidFill>
            </a:endParaRPr>
          </a:p>
        </p:txBody>
      </p:sp>
      <p:sp>
        <p:nvSpPr>
          <p:cNvPr id="2" name="Slide Number Placeholder 1"/>
          <p:cNvSpPr>
            <a:spLocks noGrp="1"/>
          </p:cNvSpPr>
          <p:nvPr>
            <p:ph type="sldNum" sz="quarter" idx="12"/>
          </p:nvPr>
        </p:nvSpPr>
        <p:spPr/>
        <p:txBody>
          <a:bodyPr/>
          <a:lstStyle/>
          <a:p>
            <a:fld id="{05700333-5B48-43D1-9287-4414F9A50871}" type="slidenum">
              <a:rPr lang="en-US" smtClean="0"/>
              <a:pPr/>
              <a:t>24</a:t>
            </a:fld>
            <a:endParaRPr lang="en-US"/>
          </a:p>
        </p:txBody>
      </p:sp>
    </p:spTree>
    <p:extLst>
      <p:ext uri="{BB962C8B-B14F-4D97-AF65-F5344CB8AC3E}">
        <p14:creationId xmlns:p14="http://schemas.microsoft.com/office/powerpoint/2010/main" val="30027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CA47-F1DD-5371-483F-40A24BC9DF05}"/>
              </a:ext>
            </a:extLst>
          </p:cNvPr>
          <p:cNvSpPr>
            <a:spLocks noGrp="1"/>
          </p:cNvSpPr>
          <p:nvPr>
            <p:ph type="title"/>
          </p:nvPr>
        </p:nvSpPr>
        <p:spPr/>
        <p:txBody>
          <a:bodyPr/>
          <a:lstStyle/>
          <a:p>
            <a:r>
              <a:rPr lang="en-US" dirty="0"/>
              <a:t>Recap Addressing Vaccine Hesitancy</a:t>
            </a:r>
          </a:p>
        </p:txBody>
      </p:sp>
      <p:sp>
        <p:nvSpPr>
          <p:cNvPr id="3" name="Content Placeholder 2">
            <a:extLst>
              <a:ext uri="{FF2B5EF4-FFF2-40B4-BE49-F238E27FC236}">
                <a16:creationId xmlns:a16="http://schemas.microsoft.com/office/drawing/2014/main" id="{761341B3-43DB-B45F-8317-0067361E1A78}"/>
              </a:ext>
            </a:extLst>
          </p:cNvPr>
          <p:cNvSpPr>
            <a:spLocks noGrp="1"/>
          </p:cNvSpPr>
          <p:nvPr>
            <p:ph idx="1"/>
          </p:nvPr>
        </p:nvSpPr>
        <p:spPr>
          <a:xfrm>
            <a:off x="677334" y="1451728"/>
            <a:ext cx="8596668" cy="4958499"/>
          </a:xfrm>
        </p:spPr>
        <p:txBody>
          <a:bodyPr>
            <a:normAutofit/>
          </a:bodyPr>
          <a:lstStyle/>
          <a:p>
            <a:r>
              <a:rPr lang="en-US" dirty="0"/>
              <a:t>Goal is acceptance of vaccine </a:t>
            </a:r>
          </a:p>
          <a:p>
            <a:r>
              <a:rPr lang="en-US" dirty="0"/>
              <a:t>Respectful communication is key </a:t>
            </a:r>
          </a:p>
          <a:p>
            <a:r>
              <a:rPr lang="en-US" dirty="0"/>
              <a:t>Use Motivational Interviewing for hesitant individuals</a:t>
            </a:r>
          </a:p>
          <a:p>
            <a:pPr lvl="1"/>
            <a:r>
              <a:rPr lang="en-US" dirty="0"/>
              <a:t>Ask open ended questions</a:t>
            </a:r>
          </a:p>
          <a:p>
            <a:pPr lvl="1"/>
            <a:r>
              <a:rPr lang="en-US" dirty="0"/>
              <a:t>Reflect and respond.</a:t>
            </a:r>
          </a:p>
          <a:p>
            <a:pPr lvl="1"/>
            <a:r>
              <a:rPr lang="en-US" dirty="0"/>
              <a:t>Affirm strengths and validate concerns.</a:t>
            </a:r>
          </a:p>
          <a:p>
            <a:pPr lvl="1"/>
            <a:r>
              <a:rPr lang="en-US" dirty="0"/>
              <a:t>Ask-Provide-Verify.</a:t>
            </a:r>
          </a:p>
          <a:p>
            <a:pPr lvl="1"/>
            <a:r>
              <a:rPr lang="en-US" dirty="0"/>
              <a:t>Summarize and describe action.</a:t>
            </a:r>
          </a:p>
          <a:p>
            <a:r>
              <a:rPr lang="en-US" dirty="0"/>
              <a:t>Be patient. Maintain relationships. </a:t>
            </a:r>
          </a:p>
          <a:p>
            <a:r>
              <a:rPr lang="en-US" dirty="0"/>
              <a:t>Training and practice helps</a:t>
            </a:r>
          </a:p>
          <a:p>
            <a:r>
              <a:rPr lang="en-US" dirty="0"/>
              <a:t>Be a knowledgeable advocate for vaccines</a:t>
            </a:r>
          </a:p>
          <a:p>
            <a:endParaRPr lang="en-US" dirty="0"/>
          </a:p>
        </p:txBody>
      </p:sp>
    </p:spTree>
    <p:extLst>
      <p:ext uri="{BB962C8B-B14F-4D97-AF65-F5344CB8AC3E}">
        <p14:creationId xmlns:p14="http://schemas.microsoft.com/office/powerpoint/2010/main" val="3719011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3C62-0716-3830-4615-A4EA006C3416}"/>
              </a:ext>
            </a:extLst>
          </p:cNvPr>
          <p:cNvSpPr>
            <a:spLocks noGrp="1"/>
          </p:cNvSpPr>
          <p:nvPr>
            <p:ph type="title"/>
          </p:nvPr>
        </p:nvSpPr>
        <p:spPr/>
        <p:txBody>
          <a:bodyPr>
            <a:normAutofit fontScale="90000"/>
          </a:bodyPr>
          <a:lstStyle/>
          <a:p>
            <a:r>
              <a:rPr lang="en-US" dirty="0"/>
              <a:t>Spread science-based evidence-based knowledge</a:t>
            </a:r>
            <a:br>
              <a:rPr lang="en-US" dirty="0"/>
            </a:br>
            <a:endParaRPr lang="en-US" dirty="0"/>
          </a:p>
        </p:txBody>
      </p:sp>
      <p:sp>
        <p:nvSpPr>
          <p:cNvPr id="3" name="Text Placeholder 2">
            <a:extLst>
              <a:ext uri="{FF2B5EF4-FFF2-40B4-BE49-F238E27FC236}">
                <a16:creationId xmlns:a16="http://schemas.microsoft.com/office/drawing/2014/main" id="{0A50552A-3C56-7F95-FCC8-1127CAD0D99E}"/>
              </a:ext>
            </a:extLst>
          </p:cNvPr>
          <p:cNvSpPr>
            <a:spLocks noGrp="1"/>
          </p:cNvSpPr>
          <p:nvPr>
            <p:ph type="body" idx="1"/>
          </p:nvPr>
        </p:nvSpPr>
        <p:spPr>
          <a:xfrm>
            <a:off x="677335" y="4527448"/>
            <a:ext cx="8596668" cy="1826580"/>
          </a:xfrm>
        </p:spPr>
        <p:txBody>
          <a:bodyPr>
            <a:normAutofit/>
          </a:bodyPr>
          <a:lstStyle/>
          <a:p>
            <a:r>
              <a:rPr lang="en-US" dirty="0"/>
              <a:t>Don’t repeat misinformation</a:t>
            </a:r>
          </a:p>
          <a:p>
            <a:r>
              <a:rPr lang="en-US" dirty="0"/>
              <a:t>Recognize and teach recognition of “fake news” tactics</a:t>
            </a:r>
          </a:p>
          <a:p>
            <a:r>
              <a:rPr lang="en-US" dirty="0"/>
              <a:t>Provide credible vaccination resources</a:t>
            </a:r>
          </a:p>
          <a:p>
            <a:r>
              <a:rPr lang="en-US" dirty="0"/>
              <a:t>Know what (mis)information is circulating. </a:t>
            </a:r>
          </a:p>
          <a:p>
            <a:endParaRPr lang="en-US" dirty="0"/>
          </a:p>
          <a:p>
            <a:endParaRPr lang="en-US" dirty="0"/>
          </a:p>
          <a:p>
            <a:endParaRPr lang="en-US" i="1" dirty="0"/>
          </a:p>
        </p:txBody>
      </p:sp>
    </p:spTree>
    <p:extLst>
      <p:ext uri="{BB962C8B-B14F-4D97-AF65-F5344CB8AC3E}">
        <p14:creationId xmlns:p14="http://schemas.microsoft.com/office/powerpoint/2010/main" val="2015313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DFA4-8119-BEDD-E861-B2322D44B93B}"/>
              </a:ext>
            </a:extLst>
          </p:cNvPr>
          <p:cNvSpPr>
            <a:spLocks noGrp="1"/>
          </p:cNvSpPr>
          <p:nvPr>
            <p:ph type="title"/>
          </p:nvPr>
        </p:nvSpPr>
        <p:spPr/>
        <p:txBody>
          <a:bodyPr/>
          <a:lstStyle/>
          <a:p>
            <a:r>
              <a:rPr lang="en-US" dirty="0"/>
              <a:t>Misinformation</a:t>
            </a:r>
          </a:p>
        </p:txBody>
      </p:sp>
      <p:sp>
        <p:nvSpPr>
          <p:cNvPr id="3" name="Content Placeholder 2">
            <a:extLst>
              <a:ext uri="{FF2B5EF4-FFF2-40B4-BE49-F238E27FC236}">
                <a16:creationId xmlns:a16="http://schemas.microsoft.com/office/drawing/2014/main" id="{41946C1C-41BE-A39E-1F46-339F40594CC0}"/>
              </a:ext>
            </a:extLst>
          </p:cNvPr>
          <p:cNvSpPr>
            <a:spLocks noGrp="1"/>
          </p:cNvSpPr>
          <p:nvPr>
            <p:ph idx="1"/>
          </p:nvPr>
        </p:nvSpPr>
        <p:spPr>
          <a:xfrm>
            <a:off x="677334" y="1564849"/>
            <a:ext cx="8596668" cy="4760537"/>
          </a:xfrm>
        </p:spPr>
        <p:txBody>
          <a:bodyPr>
            <a:normAutofit fontScale="92500" lnSpcReduction="10000"/>
          </a:bodyPr>
          <a:lstStyle/>
          <a:p>
            <a:r>
              <a:rPr lang="en-US" dirty="0"/>
              <a:t>Why people spread it </a:t>
            </a:r>
          </a:p>
          <a:p>
            <a:pPr lvl="1"/>
            <a:r>
              <a:rPr lang="en-US" dirty="0"/>
              <a:t>Characteristics that make it believable  </a:t>
            </a:r>
          </a:p>
          <a:p>
            <a:pPr lvl="1"/>
            <a:r>
              <a:rPr lang="en-US" dirty="0"/>
              <a:t>Social interaction</a:t>
            </a:r>
          </a:p>
          <a:p>
            <a:pPr lvl="1"/>
            <a:r>
              <a:rPr lang="en-US" dirty="0"/>
              <a:t>Social media algorithms - </a:t>
            </a:r>
            <a:r>
              <a:rPr lang="en-US" dirty="0" err="1"/>
              <a:t>echochambers</a:t>
            </a:r>
            <a:endParaRPr lang="en-US" dirty="0"/>
          </a:p>
          <a:p>
            <a:pPr lvl="1"/>
            <a:r>
              <a:rPr lang="en-US" dirty="0"/>
              <a:t>Habitual sharing </a:t>
            </a:r>
          </a:p>
          <a:p>
            <a:pPr lvl="1"/>
            <a:r>
              <a:rPr lang="en-US" dirty="0"/>
              <a:t>Lack of attention –51.2% </a:t>
            </a:r>
          </a:p>
          <a:p>
            <a:r>
              <a:rPr lang="en-US" dirty="0"/>
              <a:t>Consequences </a:t>
            </a:r>
          </a:p>
          <a:p>
            <a:pPr lvl="1"/>
            <a:r>
              <a:rPr lang="en-US" dirty="0"/>
              <a:t>Erosion of public trust in public health officials</a:t>
            </a:r>
          </a:p>
          <a:p>
            <a:pPr lvl="1"/>
            <a:r>
              <a:rPr lang="en-US" dirty="0"/>
              <a:t>Compromised ability of health interventions</a:t>
            </a:r>
          </a:p>
          <a:p>
            <a:pPr lvl="1"/>
            <a:r>
              <a:rPr lang="en-US" dirty="0"/>
              <a:t>Impact of misinformation upon certain (vulnerable) communities</a:t>
            </a:r>
          </a:p>
          <a:p>
            <a:pPr lvl="1"/>
            <a:r>
              <a:rPr lang="en-US" dirty="0"/>
              <a:t>Need for attention and resources higher in crises</a:t>
            </a:r>
          </a:p>
          <a:p>
            <a:endParaRPr lang="en-US" dirty="0"/>
          </a:p>
          <a:p>
            <a:pPr marL="0" indent="0">
              <a:buNone/>
            </a:pPr>
            <a:r>
              <a:rPr lang="en-US" dirty="0"/>
              <a:t>Need to communicate trustworthy information and for public to accept information and act upon it.</a:t>
            </a:r>
          </a:p>
          <a:p>
            <a:endParaRPr lang="en-US" dirty="0"/>
          </a:p>
        </p:txBody>
      </p:sp>
    </p:spTree>
    <p:extLst>
      <p:ext uri="{BB962C8B-B14F-4D97-AF65-F5344CB8AC3E}">
        <p14:creationId xmlns:p14="http://schemas.microsoft.com/office/powerpoint/2010/main" val="89823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1531-6F00-19A6-7968-47E6BB6CF24A}"/>
              </a:ext>
            </a:extLst>
          </p:cNvPr>
          <p:cNvSpPr>
            <a:spLocks noGrp="1"/>
          </p:cNvSpPr>
          <p:nvPr>
            <p:ph type="title"/>
          </p:nvPr>
        </p:nvSpPr>
        <p:spPr>
          <a:xfrm>
            <a:off x="677334" y="609600"/>
            <a:ext cx="8596668" cy="955249"/>
          </a:xfrm>
        </p:spPr>
        <p:txBody>
          <a:bodyPr/>
          <a:lstStyle/>
          <a:p>
            <a:r>
              <a:rPr lang="en-US" dirty="0"/>
              <a:t>Techniques that vaccine deniers use</a:t>
            </a:r>
          </a:p>
        </p:txBody>
      </p:sp>
      <p:sp>
        <p:nvSpPr>
          <p:cNvPr id="3" name="Content Placeholder 2">
            <a:extLst>
              <a:ext uri="{FF2B5EF4-FFF2-40B4-BE49-F238E27FC236}">
                <a16:creationId xmlns:a16="http://schemas.microsoft.com/office/drawing/2014/main" id="{BE79B500-1F5B-8334-D2BF-73774E2C5DF8}"/>
              </a:ext>
            </a:extLst>
          </p:cNvPr>
          <p:cNvSpPr>
            <a:spLocks noGrp="1"/>
          </p:cNvSpPr>
          <p:nvPr>
            <p:ph idx="1"/>
          </p:nvPr>
        </p:nvSpPr>
        <p:spPr/>
        <p:txBody>
          <a:bodyPr>
            <a:normAutofit/>
          </a:bodyPr>
          <a:lstStyle/>
          <a:p>
            <a:r>
              <a:rPr lang="en-US" dirty="0"/>
              <a:t>Expectation - 100% certainty that vaccines are safe and effective. </a:t>
            </a:r>
          </a:p>
          <a:p>
            <a:r>
              <a:rPr lang="en-US" dirty="0"/>
              <a:t>False logic - all natural things are good and all unnatural things are bad. </a:t>
            </a:r>
          </a:p>
          <a:p>
            <a:r>
              <a:rPr lang="en-US" dirty="0"/>
              <a:t>Technical expertise - bogus vs genuine experts </a:t>
            </a:r>
          </a:p>
          <a:p>
            <a:r>
              <a:rPr lang="en-US" dirty="0"/>
              <a:t>Conspiracy theory - that governments promote vaccination because of undue influence from the pharmaceutical industry </a:t>
            </a:r>
          </a:p>
          <a:p>
            <a:r>
              <a:rPr lang="en-US" dirty="0"/>
              <a:t>Selectivity - based on isolated scientific papers. </a:t>
            </a:r>
          </a:p>
        </p:txBody>
      </p:sp>
    </p:spTree>
    <p:extLst>
      <p:ext uri="{BB962C8B-B14F-4D97-AF65-F5344CB8AC3E}">
        <p14:creationId xmlns:p14="http://schemas.microsoft.com/office/powerpoint/2010/main" val="2331947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15A8-537D-67AB-E2D3-8C264957B087}"/>
              </a:ext>
            </a:extLst>
          </p:cNvPr>
          <p:cNvSpPr>
            <a:spLocks noGrp="1"/>
          </p:cNvSpPr>
          <p:nvPr>
            <p:ph type="title"/>
          </p:nvPr>
        </p:nvSpPr>
        <p:spPr/>
        <p:txBody>
          <a:bodyPr/>
          <a:lstStyle/>
          <a:p>
            <a:r>
              <a:rPr lang="en-US" dirty="0"/>
              <a:t>Recognize Misinformation Tactics</a:t>
            </a:r>
          </a:p>
        </p:txBody>
      </p:sp>
      <p:sp>
        <p:nvSpPr>
          <p:cNvPr id="3" name="Content Placeholder 2">
            <a:extLst>
              <a:ext uri="{FF2B5EF4-FFF2-40B4-BE49-F238E27FC236}">
                <a16:creationId xmlns:a16="http://schemas.microsoft.com/office/drawing/2014/main" id="{6A376245-99CF-E231-584F-8ABE7C3BC789}"/>
              </a:ext>
            </a:extLst>
          </p:cNvPr>
          <p:cNvSpPr>
            <a:spLocks noGrp="1"/>
          </p:cNvSpPr>
          <p:nvPr>
            <p:ph idx="1"/>
          </p:nvPr>
        </p:nvSpPr>
        <p:spPr/>
        <p:txBody>
          <a:bodyPr/>
          <a:lstStyle/>
          <a:p>
            <a:r>
              <a:rPr lang="en-US" dirty="0"/>
              <a:t>Using emotional or sensationalized language</a:t>
            </a:r>
          </a:p>
          <a:p>
            <a:r>
              <a:rPr lang="en-US" dirty="0"/>
              <a:t>Manufacturing uncertainty (to increase distrust)</a:t>
            </a:r>
          </a:p>
          <a:p>
            <a:r>
              <a:rPr lang="en-US" dirty="0"/>
              <a:t>Use of conspiracy theories (faulty logic, poor research, imply nefarious intent, assigns blame, make connections that don’t exist)</a:t>
            </a:r>
          </a:p>
          <a:p>
            <a:r>
              <a:rPr lang="en-US" dirty="0"/>
              <a:t>Use of logical fallacies (oversimplify – false dichotomy, correlation causation fallacy)</a:t>
            </a:r>
          </a:p>
          <a:p>
            <a:r>
              <a:rPr lang="en-US" dirty="0"/>
              <a:t>Cherry-picking data (misleading stats with kernel of truth)</a:t>
            </a:r>
          </a:p>
          <a:p>
            <a:endParaRPr lang="en-US" dirty="0"/>
          </a:p>
          <a:p>
            <a:endParaRPr lang="en-US" dirty="0"/>
          </a:p>
        </p:txBody>
      </p:sp>
    </p:spTree>
    <p:extLst>
      <p:ext uri="{BB962C8B-B14F-4D97-AF65-F5344CB8AC3E}">
        <p14:creationId xmlns:p14="http://schemas.microsoft.com/office/powerpoint/2010/main" val="93044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1802-75DC-A31E-0235-11B2CD5C401C}"/>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1CF1BCE0-7672-48DD-770D-8B409BD8A210}"/>
              </a:ext>
            </a:extLst>
          </p:cNvPr>
          <p:cNvSpPr>
            <a:spLocks noGrp="1"/>
          </p:cNvSpPr>
          <p:nvPr>
            <p:ph idx="1"/>
          </p:nvPr>
        </p:nvSpPr>
        <p:spPr/>
        <p:txBody>
          <a:bodyPr/>
          <a:lstStyle/>
          <a:p>
            <a:r>
              <a:rPr lang="en-US" dirty="0"/>
              <a:t>Misinformation – inaccurate or misleading information (unintentional)</a:t>
            </a:r>
          </a:p>
          <a:p>
            <a:r>
              <a:rPr lang="en-US" dirty="0"/>
              <a:t>Disinformation – deliberate spread of false information (for profit/politics/power)</a:t>
            </a:r>
          </a:p>
          <a:p>
            <a:r>
              <a:rPr lang="en-US" dirty="0" err="1"/>
              <a:t>Malinformation</a:t>
            </a:r>
            <a:r>
              <a:rPr lang="en-US" dirty="0"/>
              <a:t> – genuine or accurate info used with intent to cause harm</a:t>
            </a:r>
          </a:p>
          <a:p>
            <a:r>
              <a:rPr lang="en-US" dirty="0"/>
              <a:t>Infodemiology - The study of the spread of information with the goal of improving public health</a:t>
            </a:r>
          </a:p>
          <a:p>
            <a:endParaRPr lang="en-US" dirty="0"/>
          </a:p>
        </p:txBody>
      </p:sp>
    </p:spTree>
    <p:extLst>
      <p:ext uri="{BB962C8B-B14F-4D97-AF65-F5344CB8AC3E}">
        <p14:creationId xmlns:p14="http://schemas.microsoft.com/office/powerpoint/2010/main" val="1031928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B9B1-C496-CEFA-5547-F7B30F6FF1A4}"/>
              </a:ext>
            </a:extLst>
          </p:cNvPr>
          <p:cNvSpPr>
            <a:spLocks noGrp="1"/>
          </p:cNvSpPr>
          <p:nvPr>
            <p:ph type="title"/>
          </p:nvPr>
        </p:nvSpPr>
        <p:spPr/>
        <p:txBody>
          <a:bodyPr/>
          <a:lstStyle/>
          <a:p>
            <a:r>
              <a:rPr lang="en-US" dirty="0"/>
              <a:t>Statistics Can Lie</a:t>
            </a:r>
          </a:p>
        </p:txBody>
      </p:sp>
      <p:sp>
        <p:nvSpPr>
          <p:cNvPr id="3" name="Content Placeholder 2">
            <a:extLst>
              <a:ext uri="{FF2B5EF4-FFF2-40B4-BE49-F238E27FC236}">
                <a16:creationId xmlns:a16="http://schemas.microsoft.com/office/drawing/2014/main" id="{12EF705C-FAF6-2EC0-5486-7B78FB9C1C7E}"/>
              </a:ext>
            </a:extLst>
          </p:cNvPr>
          <p:cNvSpPr>
            <a:spLocks noGrp="1"/>
          </p:cNvSpPr>
          <p:nvPr>
            <p:ph idx="1"/>
          </p:nvPr>
        </p:nvSpPr>
        <p:spPr>
          <a:xfrm>
            <a:off x="677334" y="2160589"/>
            <a:ext cx="5418666" cy="3880773"/>
          </a:xfrm>
        </p:spPr>
        <p:txBody>
          <a:bodyPr>
            <a:normAutofit lnSpcReduction="10000"/>
          </a:bodyPr>
          <a:lstStyle/>
          <a:p>
            <a:pPr marL="0" indent="0">
              <a:buNone/>
            </a:pPr>
            <a:r>
              <a:rPr lang="en-US" dirty="0"/>
              <a:t>Check for red flags in studies  </a:t>
            </a:r>
          </a:p>
          <a:p>
            <a:r>
              <a:rPr lang="en-US" dirty="0"/>
              <a:t>Chance</a:t>
            </a:r>
          </a:p>
          <a:p>
            <a:r>
              <a:rPr lang="en-US" dirty="0"/>
              <a:t>Quality (or lack)</a:t>
            </a:r>
          </a:p>
          <a:p>
            <a:r>
              <a:rPr lang="en-US" dirty="0"/>
              <a:t>Correlation vs causation </a:t>
            </a:r>
          </a:p>
          <a:p>
            <a:r>
              <a:rPr lang="en-US" dirty="0"/>
              <a:t>Context and conflicts</a:t>
            </a:r>
          </a:p>
          <a:p>
            <a:endParaRPr lang="en-US" dirty="0"/>
          </a:p>
          <a:p>
            <a:pPr marL="0" indent="0">
              <a:buNone/>
            </a:pPr>
            <a:r>
              <a:rPr lang="en-US" dirty="0"/>
              <a:t>Make sure that you can spot “fake news” and that you don’t repeat incorrect information to others. </a:t>
            </a:r>
          </a:p>
          <a:p>
            <a:pPr marL="0" indent="0">
              <a:buNone/>
            </a:pPr>
            <a:r>
              <a:rPr lang="en-US" dirty="0"/>
              <a:t>Give out a list of reliable immunization resources </a:t>
            </a:r>
            <a:r>
              <a:rPr lang="en-US" dirty="0">
                <a:hlinkClick r:id="rId3"/>
              </a:rPr>
              <a:t>https://www.vaccineinformation.org/wp-content/uploads/resources/p4012.pdf</a:t>
            </a:r>
            <a:r>
              <a:rPr lang="en-US" dirty="0"/>
              <a:t> </a:t>
            </a:r>
          </a:p>
          <a:p>
            <a:pPr marL="0" indent="0">
              <a:buNone/>
            </a:pPr>
            <a:endParaRPr lang="en-US" dirty="0"/>
          </a:p>
        </p:txBody>
      </p:sp>
      <p:pic>
        <p:nvPicPr>
          <p:cNvPr id="5" name="Picture 4">
            <a:extLst>
              <a:ext uri="{FF2B5EF4-FFF2-40B4-BE49-F238E27FC236}">
                <a16:creationId xmlns:a16="http://schemas.microsoft.com/office/drawing/2014/main" id="{98E896D8-3F26-CE85-A25A-32CFB23967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65033" y="0"/>
            <a:ext cx="5143500" cy="6858000"/>
          </a:xfrm>
          <a:prstGeom prst="rect">
            <a:avLst/>
          </a:prstGeom>
        </p:spPr>
      </p:pic>
      <p:sp>
        <p:nvSpPr>
          <p:cNvPr id="6" name="TextBox 5">
            <a:extLst>
              <a:ext uri="{FF2B5EF4-FFF2-40B4-BE49-F238E27FC236}">
                <a16:creationId xmlns:a16="http://schemas.microsoft.com/office/drawing/2014/main" id="{D82BD0A0-4F59-9560-5C95-4A4D85A1B26C}"/>
              </a:ext>
            </a:extLst>
          </p:cNvPr>
          <p:cNvSpPr txBox="1"/>
          <p:nvPr/>
        </p:nvSpPr>
        <p:spPr>
          <a:xfrm>
            <a:off x="5588720" y="6858000"/>
            <a:ext cx="5143500" cy="230832"/>
          </a:xfrm>
          <a:prstGeom prst="rect">
            <a:avLst/>
          </a:prstGeom>
          <a:noFill/>
        </p:spPr>
        <p:txBody>
          <a:bodyPr wrap="square" rtlCol="0">
            <a:spAutoFit/>
          </a:bodyPr>
          <a:lstStyle/>
          <a:p>
            <a:r>
              <a:rPr lang="en-US" sz="900">
                <a:hlinkClick r:id="rId5" tooltip="https://libguides.clackamas.edu/c.php?g=652128&amp;p=4608563"/>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3186604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69BC-B3B3-3005-E957-FA2AA1E7D6B8}"/>
              </a:ext>
            </a:extLst>
          </p:cNvPr>
          <p:cNvSpPr>
            <a:spLocks noGrp="1"/>
          </p:cNvSpPr>
          <p:nvPr>
            <p:ph type="title"/>
          </p:nvPr>
        </p:nvSpPr>
        <p:spPr/>
        <p:txBody>
          <a:bodyPr/>
          <a:lstStyle/>
          <a:p>
            <a:r>
              <a:rPr lang="en-US" dirty="0"/>
              <a:t>Media Monitoring</a:t>
            </a:r>
          </a:p>
        </p:txBody>
      </p:sp>
      <p:sp>
        <p:nvSpPr>
          <p:cNvPr id="3" name="Content Placeholder 2">
            <a:extLst>
              <a:ext uri="{FF2B5EF4-FFF2-40B4-BE49-F238E27FC236}">
                <a16:creationId xmlns:a16="http://schemas.microsoft.com/office/drawing/2014/main" id="{163D7EF9-127D-D5D6-B839-11C593E67BCD}"/>
              </a:ext>
            </a:extLst>
          </p:cNvPr>
          <p:cNvSpPr>
            <a:spLocks noGrp="1"/>
          </p:cNvSpPr>
          <p:nvPr>
            <p:ph idx="1"/>
          </p:nvPr>
        </p:nvSpPr>
        <p:spPr>
          <a:xfrm>
            <a:off x="677334" y="1753387"/>
            <a:ext cx="8596668" cy="4703974"/>
          </a:xfrm>
        </p:spPr>
        <p:txBody>
          <a:bodyPr>
            <a:normAutofit/>
          </a:bodyPr>
          <a:lstStyle/>
          <a:p>
            <a:r>
              <a:rPr lang="en-US" dirty="0"/>
              <a:t>Tells you what and how and why information is spreading</a:t>
            </a:r>
          </a:p>
          <a:p>
            <a:r>
              <a:rPr lang="en-US" dirty="0"/>
              <a:t>Evaluation by tracking/analyzing/organizing/reacting to data</a:t>
            </a:r>
          </a:p>
          <a:p>
            <a:r>
              <a:rPr lang="en-US" dirty="0"/>
              <a:t>Use </a:t>
            </a:r>
            <a:r>
              <a:rPr lang="en-US" dirty="0" err="1"/>
              <a:t>Webcrawlers</a:t>
            </a:r>
            <a:r>
              <a:rPr lang="en-US" dirty="0"/>
              <a:t> and keywords </a:t>
            </a:r>
          </a:p>
          <a:p>
            <a:pPr lvl="1"/>
            <a:r>
              <a:rPr lang="en-US" b="1" dirty="0" err="1"/>
              <a:t>Talkwalker</a:t>
            </a:r>
            <a:r>
              <a:rPr lang="en-US" dirty="0"/>
              <a:t> – tracks health related conversations based upon queries, providing insights into public sentiment; </a:t>
            </a:r>
            <a:r>
              <a:rPr lang="en-US" dirty="0" err="1"/>
              <a:t>realtime</a:t>
            </a:r>
            <a:r>
              <a:rPr lang="en-US" dirty="0"/>
              <a:t>; free and paid versions</a:t>
            </a:r>
          </a:p>
          <a:p>
            <a:pPr lvl="1"/>
            <a:r>
              <a:rPr lang="en-US" b="1" dirty="0"/>
              <a:t>Google</a:t>
            </a:r>
            <a:r>
              <a:rPr lang="en-US" dirty="0"/>
              <a:t> – Google Trends &amp; Google Alerts – data analysis of search query patterns; </a:t>
            </a:r>
          </a:p>
          <a:p>
            <a:pPr lvl="1"/>
            <a:r>
              <a:rPr lang="en-US" b="1" dirty="0" err="1"/>
              <a:t>CrowdTangle</a:t>
            </a:r>
            <a:r>
              <a:rPr lang="en-US" dirty="0"/>
              <a:t> – monitors social media conversations, tracks trends on Facebook and Instagram</a:t>
            </a:r>
          </a:p>
          <a:p>
            <a:r>
              <a:rPr lang="en-US" dirty="0"/>
              <a:t>Improve public health by identifying and responding to </a:t>
            </a:r>
          </a:p>
          <a:p>
            <a:pPr lvl="1"/>
            <a:r>
              <a:rPr lang="en-US" dirty="0"/>
              <a:t>Gaps in knowledge</a:t>
            </a:r>
          </a:p>
          <a:p>
            <a:pPr lvl="1"/>
            <a:r>
              <a:rPr lang="en-US" dirty="0"/>
              <a:t>Syndromes through surveillance – e.g. reactions to meds, epidemics, </a:t>
            </a:r>
          </a:p>
          <a:p>
            <a:pPr lvl="1"/>
            <a:r>
              <a:rPr lang="en-US" dirty="0"/>
              <a:t>Misinformation </a:t>
            </a:r>
          </a:p>
          <a:p>
            <a:r>
              <a:rPr lang="en-US" dirty="0"/>
              <a:t>Be able to target responses ( to area/communities/ethnic groups)</a:t>
            </a:r>
          </a:p>
          <a:p>
            <a:endParaRPr lang="en-US" dirty="0"/>
          </a:p>
          <a:p>
            <a:pPr lvl="1"/>
            <a:endParaRPr lang="en-US" dirty="0"/>
          </a:p>
        </p:txBody>
      </p:sp>
    </p:spTree>
    <p:extLst>
      <p:ext uri="{BB962C8B-B14F-4D97-AF65-F5344CB8AC3E}">
        <p14:creationId xmlns:p14="http://schemas.microsoft.com/office/powerpoint/2010/main" val="400790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2898-5665-529D-89DD-2CDFB272D3A2}"/>
              </a:ext>
            </a:extLst>
          </p:cNvPr>
          <p:cNvSpPr>
            <a:spLocks noGrp="1"/>
          </p:cNvSpPr>
          <p:nvPr>
            <p:ph type="title"/>
          </p:nvPr>
        </p:nvSpPr>
        <p:spPr>
          <a:xfrm>
            <a:off x="677334" y="609599"/>
            <a:ext cx="8596668" cy="1332323"/>
          </a:xfrm>
        </p:spPr>
        <p:txBody>
          <a:bodyPr>
            <a:normAutofit/>
          </a:bodyPr>
          <a:lstStyle/>
          <a:p>
            <a:r>
              <a:rPr lang="en-US" dirty="0"/>
              <a:t>SUMMARY</a:t>
            </a:r>
            <a:br>
              <a:rPr lang="en-US" dirty="0"/>
            </a:br>
            <a:endParaRPr lang="en-US" dirty="0"/>
          </a:p>
        </p:txBody>
      </p:sp>
      <p:sp>
        <p:nvSpPr>
          <p:cNvPr id="3" name="Content Placeholder 2">
            <a:extLst>
              <a:ext uri="{FF2B5EF4-FFF2-40B4-BE49-F238E27FC236}">
                <a16:creationId xmlns:a16="http://schemas.microsoft.com/office/drawing/2014/main" id="{04EC0567-C344-FC75-DDAC-8C4B6CA718CE}"/>
              </a:ext>
            </a:extLst>
          </p:cNvPr>
          <p:cNvSpPr>
            <a:spLocks noGrp="1"/>
          </p:cNvSpPr>
          <p:nvPr>
            <p:ph idx="1"/>
          </p:nvPr>
        </p:nvSpPr>
        <p:spPr>
          <a:xfrm>
            <a:off x="677334" y="1414020"/>
            <a:ext cx="8596668" cy="5118755"/>
          </a:xfrm>
        </p:spPr>
        <p:txBody>
          <a:bodyPr>
            <a:normAutofit/>
          </a:bodyPr>
          <a:lstStyle/>
          <a:p>
            <a:r>
              <a:rPr lang="en-US" dirty="0"/>
              <a:t>We all have a responsibility to vulnerable populations and health of the public</a:t>
            </a:r>
          </a:p>
          <a:p>
            <a:r>
              <a:rPr lang="en-US" dirty="0"/>
              <a:t>Presume all want best health possible for themselves and their families. </a:t>
            </a:r>
          </a:p>
          <a:p>
            <a:r>
              <a:rPr lang="en-US" dirty="0"/>
              <a:t>Move hesitant individuals by listening, respecting and use of motivational interviewing </a:t>
            </a:r>
          </a:p>
          <a:p>
            <a:r>
              <a:rPr lang="en-US" dirty="0"/>
              <a:t>Be a resource for the science of vaccines. </a:t>
            </a:r>
          </a:p>
          <a:p>
            <a:r>
              <a:rPr lang="en-US" dirty="0"/>
              <a:t>Be aware of circulating misinformation (local as well as national) about vaccines. </a:t>
            </a:r>
          </a:p>
          <a:p>
            <a:r>
              <a:rPr lang="en-US" dirty="0"/>
              <a:t>Spread science-based evidence-based knowledge</a:t>
            </a:r>
          </a:p>
          <a:p>
            <a:r>
              <a:rPr lang="en-US" dirty="0"/>
              <a:t>Advocate for vaccines</a:t>
            </a:r>
          </a:p>
          <a:p>
            <a:r>
              <a:rPr lang="en-US" dirty="0"/>
              <a:t>Work with partnerships – community influencers, trusted messengers</a:t>
            </a:r>
          </a:p>
          <a:p>
            <a:r>
              <a:rPr lang="en-US" dirty="0"/>
              <a:t>Maintain open doors/open minds</a:t>
            </a:r>
          </a:p>
          <a:p>
            <a:endParaRPr lang="en-US" dirty="0"/>
          </a:p>
        </p:txBody>
      </p:sp>
    </p:spTree>
    <p:extLst>
      <p:ext uri="{BB962C8B-B14F-4D97-AF65-F5344CB8AC3E}">
        <p14:creationId xmlns:p14="http://schemas.microsoft.com/office/powerpoint/2010/main" val="4221766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4AC3-9D59-BF8F-23DC-D69F1D896975}"/>
              </a:ext>
            </a:extLst>
          </p:cNvPr>
          <p:cNvSpPr>
            <a:spLocks noGrp="1"/>
          </p:cNvSpPr>
          <p:nvPr>
            <p:ph type="title"/>
          </p:nvPr>
        </p:nvSpPr>
        <p:spPr>
          <a:xfrm>
            <a:off x="677334" y="212103"/>
            <a:ext cx="8596668" cy="1320800"/>
          </a:xfrm>
        </p:spPr>
        <p:txBody>
          <a:bodyPr/>
          <a:lstStyle/>
          <a:p>
            <a:r>
              <a:rPr lang="en-US" dirty="0"/>
              <a:t>Resources</a:t>
            </a:r>
          </a:p>
        </p:txBody>
      </p:sp>
      <p:sp>
        <p:nvSpPr>
          <p:cNvPr id="3" name="Content Placeholder 2">
            <a:extLst>
              <a:ext uri="{FF2B5EF4-FFF2-40B4-BE49-F238E27FC236}">
                <a16:creationId xmlns:a16="http://schemas.microsoft.com/office/drawing/2014/main" id="{BC4DAB2A-8AC8-7F20-D318-78823339C4A3}"/>
              </a:ext>
            </a:extLst>
          </p:cNvPr>
          <p:cNvSpPr>
            <a:spLocks noGrp="1"/>
          </p:cNvSpPr>
          <p:nvPr>
            <p:ph idx="1"/>
          </p:nvPr>
        </p:nvSpPr>
        <p:spPr>
          <a:xfrm>
            <a:off x="677334" y="989814"/>
            <a:ext cx="8596668" cy="5656083"/>
          </a:xfrm>
        </p:spPr>
        <p:txBody>
          <a:bodyPr>
            <a:noAutofit/>
          </a:bodyPr>
          <a:lstStyle/>
          <a:p>
            <a:r>
              <a:rPr lang="en-US" sz="800" dirty="0"/>
              <a:t>Building Trust and Bridging Gaps </a:t>
            </a:r>
            <a:r>
              <a:rPr lang="en-US" sz="800" dirty="0">
                <a:hlinkClick r:id="rId2"/>
              </a:rPr>
              <a:t>https://www.nfid.org/podcast/building-trust-and-bridging-gaps-with-reed-v-tuckson-md/</a:t>
            </a:r>
            <a:r>
              <a:rPr lang="en-US" sz="800" dirty="0"/>
              <a:t>   D.C. Public Health Commissioner during HIV/AIDS </a:t>
            </a:r>
          </a:p>
          <a:p>
            <a:r>
              <a:rPr lang="en-US" sz="800" dirty="0"/>
              <a:t>Vaccine hesitancy is nothing new. Here’s the damage it’s done over centuries. </a:t>
            </a:r>
            <a:r>
              <a:rPr lang="en-US" sz="800" dirty="0">
                <a:hlinkClick r:id="rId3"/>
              </a:rPr>
              <a:t>https://www.sciencenews.org/article/vaccine-hesitancy-history-damage-anti-vaccination</a:t>
            </a:r>
            <a:r>
              <a:rPr lang="en-US" sz="800" dirty="0"/>
              <a:t> </a:t>
            </a:r>
          </a:p>
          <a:p>
            <a:r>
              <a:rPr lang="en-US" sz="800" dirty="0"/>
              <a:t>WHO vaccine leader on eroding trust in public health.  WBUR | By Asma Khalid, James Perkins Mastromarino, Published May 13, 2025 at 11:53 AM EDT https://www.wvtf.org/2025-05-13/who-vaccine-leader-on-eroding-trust-in-public-health </a:t>
            </a:r>
          </a:p>
          <a:p>
            <a:r>
              <a:rPr lang="en-US" sz="800" dirty="0"/>
              <a:t>Pulling ‘Vaxxed’ still doesn’t retract vaccine misconceptions </a:t>
            </a:r>
            <a:r>
              <a:rPr lang="en-US" sz="800" dirty="0">
                <a:hlinkClick r:id="rId4"/>
              </a:rPr>
              <a:t>https://www.sciencenews.org/blog/culture-beaker/pulling-vaxxed-still-doesnt-retract-vaccine-misconceptions</a:t>
            </a:r>
            <a:r>
              <a:rPr lang="en-US" sz="800" dirty="0"/>
              <a:t>  </a:t>
            </a:r>
          </a:p>
          <a:p>
            <a:r>
              <a:rPr lang="en-US" sz="800" dirty="0"/>
              <a:t>12 Influencers Are Behind Most Anti-Vax Hoaxes On Social Media, Surprising Research Reveals </a:t>
            </a:r>
            <a:r>
              <a:rPr lang="en-US" sz="800" dirty="0">
                <a:hlinkClick r:id="rId5"/>
              </a:rPr>
              <a:t>https://www.huffpost.com/entry/anti-vaccine-disinformation-dozen-social-media-influencers-covid-19_n_609f0d84e4b03e1dd389db79</a:t>
            </a:r>
            <a:r>
              <a:rPr lang="en-US" sz="800" dirty="0"/>
              <a:t>   </a:t>
            </a:r>
          </a:p>
          <a:p>
            <a:r>
              <a:rPr lang="en-US" sz="800" dirty="0"/>
              <a:t>Infodemiology Training Program </a:t>
            </a:r>
            <a:r>
              <a:rPr lang="en-US" sz="800" dirty="0">
                <a:hlinkClick r:id="rId6"/>
              </a:rPr>
              <a:t>https://www.infodemiology.com/training-resources/</a:t>
            </a:r>
            <a:r>
              <a:rPr lang="en-US" sz="800" dirty="0"/>
              <a:t>   </a:t>
            </a:r>
            <a:r>
              <a:rPr lang="en-US" sz="800" dirty="0" err="1"/>
              <a:t>deBeaumont</a:t>
            </a:r>
            <a:r>
              <a:rPr lang="en-US" sz="800" dirty="0"/>
              <a:t> Foundation. </a:t>
            </a:r>
          </a:p>
          <a:p>
            <a:r>
              <a:rPr lang="en-US" sz="800" dirty="0"/>
              <a:t>Fam </a:t>
            </a:r>
            <a:r>
              <a:rPr lang="en-US" sz="800" dirty="0" err="1"/>
              <a:t>Pract</a:t>
            </a:r>
            <a:r>
              <a:rPr lang="en-US" sz="800" dirty="0"/>
              <a:t> Manag. 2023 Mar;30(2):19-23. Addressing COVID-19 Vaccine Hesitancy: Eight Tips for a Better Conversation </a:t>
            </a:r>
            <a:r>
              <a:rPr lang="en-US" sz="800" dirty="0">
                <a:hlinkClick r:id="rId7"/>
              </a:rPr>
              <a:t>https://www.aafp.org/pubs/fpm/issues/2023/0300/vaccine-hesitancy.html</a:t>
            </a:r>
            <a:r>
              <a:rPr lang="en-US" sz="800" dirty="0"/>
              <a:t>  </a:t>
            </a:r>
          </a:p>
          <a:p>
            <a:r>
              <a:rPr lang="en-US" sz="800" dirty="0"/>
              <a:t>Statement from Leading Physician Groups on NIH Decision to Terminate Grants for Vaccine Hesitancy and Uptake Research </a:t>
            </a:r>
            <a:r>
              <a:rPr lang="en-US" sz="800" dirty="0">
                <a:hlinkClick r:id="rId8"/>
              </a:rPr>
              <a:t>https://www.aafp.org/news/media-center/statements/nih-decision-to-terminate-grants.html</a:t>
            </a:r>
            <a:r>
              <a:rPr lang="en-US" sz="800" dirty="0"/>
              <a:t> </a:t>
            </a:r>
          </a:p>
          <a:p>
            <a:r>
              <a:rPr lang="en-US" sz="800" dirty="0"/>
              <a:t>Exclusive: Trump administration defunds autism research in DEI and 'gender ideology' purge By Robin </a:t>
            </a:r>
            <a:r>
              <a:rPr lang="en-US" sz="800" dirty="0" err="1"/>
              <a:t>Respaut</a:t>
            </a:r>
            <a:r>
              <a:rPr lang="en-US" sz="800" dirty="0"/>
              <a:t> and Jaimi Dowdell May 16, 20255:32 PM EDT </a:t>
            </a:r>
            <a:r>
              <a:rPr lang="en-US" sz="800" dirty="0">
                <a:hlinkClick r:id="rId9"/>
              </a:rPr>
              <a:t>https://www.reuters.com/business/healthcare-pharmaceuticals/trump-administration-cut-autism-related-research-by-26-so-far-2025-2025-05-16/</a:t>
            </a:r>
            <a:endParaRPr lang="en-US" sz="800" dirty="0"/>
          </a:p>
          <a:p>
            <a:r>
              <a:rPr lang="en-US" sz="800" dirty="0"/>
              <a:t>On autism and vaccines, there are lies, damned lies and statistics </a:t>
            </a:r>
            <a:r>
              <a:rPr lang="en-US" sz="800" dirty="0">
                <a:hlinkClick r:id="rId10"/>
              </a:rPr>
              <a:t>https://www.latimes.com/opinion/story/2025-05-13/autism-vaccines-robert-f-kennedy-jr-statistics</a:t>
            </a:r>
            <a:r>
              <a:rPr lang="en-US" sz="800" dirty="0"/>
              <a:t>  </a:t>
            </a:r>
          </a:p>
          <a:p>
            <a:r>
              <a:rPr lang="en-US" sz="800" dirty="0"/>
              <a:t>Four reasons for COVID-19 vaccine hesitancy among health care workers, and ways to counter them </a:t>
            </a:r>
            <a:r>
              <a:rPr lang="en-US" sz="800" dirty="0">
                <a:hlinkClick r:id="rId11"/>
              </a:rPr>
              <a:t>https://www.aafp.org/pubs/fpm/blogs/inpractice/entry/countering_vaccine_hesitancy.html</a:t>
            </a:r>
            <a:r>
              <a:rPr lang="en-US" sz="800" dirty="0"/>
              <a:t>  </a:t>
            </a:r>
          </a:p>
          <a:p>
            <a:r>
              <a:rPr lang="en-US" sz="800" dirty="0"/>
              <a:t>Change Management - Emotions in change  </a:t>
            </a:r>
            <a:r>
              <a:rPr lang="en-US" sz="800" dirty="0">
                <a:hlinkClick r:id="rId12"/>
              </a:rPr>
              <a:t>https://www.leadershipsuccess.co/change-management/emotions-in-change#:~:text=The%20first%20reaction%20to%20major,fine%20the%20way%20it%20is%E2%80%9D</a:t>
            </a:r>
            <a:r>
              <a:rPr lang="en-US" sz="800" dirty="0"/>
              <a:t>.</a:t>
            </a:r>
          </a:p>
          <a:p>
            <a:r>
              <a:rPr lang="en-US" sz="800" dirty="0"/>
              <a:t>Communicating science-based messages on vaccines. Bull World Health Organ. 2017 Oct 1;95(10):670-671. </a:t>
            </a:r>
            <a:r>
              <a:rPr lang="en-US" sz="800" dirty="0" err="1"/>
              <a:t>doi</a:t>
            </a:r>
            <a:r>
              <a:rPr lang="en-US" sz="800" dirty="0"/>
              <a:t>: 10.2471/BLT.17.021017. PMID: 29147039; PMCID: PMC5689193. </a:t>
            </a:r>
          </a:p>
          <a:p>
            <a:r>
              <a:rPr lang="en-US" sz="800" dirty="0"/>
              <a:t>Tuckerman J, Kaufman J, </a:t>
            </a:r>
            <a:r>
              <a:rPr lang="en-US" sz="800" dirty="0" err="1"/>
              <a:t>Danchin</a:t>
            </a:r>
            <a:r>
              <a:rPr lang="en-US" sz="800" dirty="0"/>
              <a:t> M. Effective Approaches to Combat Vaccine Hesitancy. </a:t>
            </a:r>
            <a:r>
              <a:rPr lang="en-US" sz="800" dirty="0" err="1"/>
              <a:t>Pediatr</a:t>
            </a:r>
            <a:r>
              <a:rPr lang="en-US" sz="800" dirty="0"/>
              <a:t> Infect Dis J. 2022 May 1;41(5):e243-e245. </a:t>
            </a:r>
            <a:r>
              <a:rPr lang="en-US" sz="800" dirty="0" err="1"/>
              <a:t>doi</a:t>
            </a:r>
            <a:r>
              <a:rPr lang="en-US" sz="800" dirty="0"/>
              <a:t>: 10.1097/INF.0000000000003499. PMID: 35213864; PMCID: PMC8997018.</a:t>
            </a:r>
          </a:p>
          <a:p>
            <a:r>
              <a:rPr lang="en-US" sz="800" dirty="0"/>
              <a:t>MacDonald NE, Butler R, Dubé E. Addressing barriers to vaccine acceptance: an overview. Hum </a:t>
            </a:r>
            <a:r>
              <a:rPr lang="en-US" sz="800" dirty="0" err="1"/>
              <a:t>Vaccin</a:t>
            </a:r>
            <a:r>
              <a:rPr lang="en-US" sz="800" dirty="0"/>
              <a:t> </a:t>
            </a:r>
            <a:r>
              <a:rPr lang="en-US" sz="800" dirty="0" err="1"/>
              <a:t>Immunother</a:t>
            </a:r>
            <a:r>
              <a:rPr lang="en-US" sz="800" dirty="0"/>
              <a:t>. 2018 Jan 2;14(1):218-224. </a:t>
            </a:r>
            <a:r>
              <a:rPr lang="en-US" sz="800" dirty="0" err="1"/>
              <a:t>doi</a:t>
            </a:r>
            <a:r>
              <a:rPr lang="en-US" sz="800" dirty="0"/>
              <a:t>: 10.1080/21645515.2017.1394533. </a:t>
            </a:r>
            <a:r>
              <a:rPr lang="en-US" sz="800" dirty="0" err="1"/>
              <a:t>Epub</a:t>
            </a:r>
            <a:r>
              <a:rPr lang="en-US" sz="800" dirty="0"/>
              <a:t> 2017 Nov 29. PMID: 29048975; PMCID: PMC5791591.</a:t>
            </a:r>
          </a:p>
          <a:p>
            <a:r>
              <a:rPr lang="en-US" sz="800" dirty="0">
                <a:hlinkClick r:id="rId13"/>
              </a:rPr>
              <a:t>https://theconversation.com/game-theory-explains-why-reasonable-parents-make-vaccine-choices-that-fuel-outbreaks-256975</a:t>
            </a:r>
            <a:r>
              <a:rPr lang="en-US" sz="800" dirty="0"/>
              <a:t> </a:t>
            </a:r>
          </a:p>
          <a:p>
            <a:r>
              <a:rPr lang="en-US" sz="800" dirty="0">
                <a:hlinkClick r:id="rId14"/>
              </a:rPr>
              <a:t>www.AAFP.org</a:t>
            </a:r>
            <a:r>
              <a:rPr lang="en-US" sz="800" dirty="0"/>
              <a:t> , </a:t>
            </a:r>
            <a:r>
              <a:rPr lang="en-US" sz="800" dirty="0">
                <a:hlinkClick r:id="rId15"/>
              </a:rPr>
              <a:t>www.AAP.org</a:t>
            </a:r>
            <a:r>
              <a:rPr lang="en-US" sz="800" dirty="0"/>
              <a:t>, </a:t>
            </a:r>
            <a:r>
              <a:rPr lang="en-US" sz="800" dirty="0">
                <a:hlinkClick r:id="rId16"/>
              </a:rPr>
              <a:t>https://www.chop.edu/vaccine-education-center</a:t>
            </a:r>
            <a:r>
              <a:rPr lang="en-US" sz="800" dirty="0"/>
              <a:t> , </a:t>
            </a:r>
            <a:r>
              <a:rPr lang="en-US" sz="800" dirty="0">
                <a:hlinkClick r:id="rId17"/>
              </a:rPr>
              <a:t>www.immunize.org</a:t>
            </a:r>
            <a:r>
              <a:rPr lang="en-US" sz="800" dirty="0"/>
              <a:t> </a:t>
            </a:r>
          </a:p>
        </p:txBody>
      </p:sp>
    </p:spTree>
    <p:extLst>
      <p:ext uri="{BB962C8B-B14F-4D97-AF65-F5344CB8AC3E}">
        <p14:creationId xmlns:p14="http://schemas.microsoft.com/office/powerpoint/2010/main" val="80098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07D8-BA29-D801-0424-BDE16C5D96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BD4FB5-0281-FCC0-0A06-E013C086F60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DCD1F4A-99AA-6EB3-F105-D37B2EF0DA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333" y="0"/>
            <a:ext cx="9348727" cy="6658178"/>
          </a:xfrm>
          <a:prstGeom prst="rect">
            <a:avLst/>
          </a:prstGeom>
        </p:spPr>
      </p:pic>
      <p:sp>
        <p:nvSpPr>
          <p:cNvPr id="5" name="TextBox 4">
            <a:extLst>
              <a:ext uri="{FF2B5EF4-FFF2-40B4-BE49-F238E27FC236}">
                <a16:creationId xmlns:a16="http://schemas.microsoft.com/office/drawing/2014/main" id="{C4F38900-7E45-DEC0-DF17-EAE4C657A6C1}"/>
              </a:ext>
            </a:extLst>
          </p:cNvPr>
          <p:cNvSpPr txBox="1"/>
          <p:nvPr/>
        </p:nvSpPr>
        <p:spPr>
          <a:xfrm>
            <a:off x="677333" y="6627168"/>
            <a:ext cx="9575800" cy="230832"/>
          </a:xfrm>
          <a:prstGeom prst="rect">
            <a:avLst/>
          </a:prstGeom>
          <a:noFill/>
        </p:spPr>
        <p:txBody>
          <a:bodyPr wrap="square" rtlCol="0">
            <a:spAutoFit/>
          </a:bodyPr>
          <a:lstStyle/>
          <a:p>
            <a:r>
              <a:rPr lang="en-US" sz="900" dirty="0">
                <a:hlinkClick r:id="rId4" tooltip="https://www.bchumanist.ca/elimination_of_smallpox"/>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63820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6692-CB77-B4B5-CD92-29BA366C3278}"/>
              </a:ext>
            </a:extLst>
          </p:cNvPr>
          <p:cNvSpPr>
            <a:spLocks noGrp="1"/>
          </p:cNvSpPr>
          <p:nvPr>
            <p:ph type="title"/>
          </p:nvPr>
        </p:nvSpPr>
        <p:spPr>
          <a:xfrm>
            <a:off x="677334" y="609600"/>
            <a:ext cx="8872020" cy="1320800"/>
          </a:xfrm>
        </p:spPr>
        <p:txBody>
          <a:bodyPr/>
          <a:lstStyle/>
          <a:p>
            <a:r>
              <a:rPr lang="en-US" dirty="0"/>
              <a:t>Vaccine Mistrust – Ancient and International</a:t>
            </a:r>
          </a:p>
        </p:txBody>
      </p:sp>
      <p:sp>
        <p:nvSpPr>
          <p:cNvPr id="3" name="Content Placeholder 2">
            <a:extLst>
              <a:ext uri="{FF2B5EF4-FFF2-40B4-BE49-F238E27FC236}">
                <a16:creationId xmlns:a16="http://schemas.microsoft.com/office/drawing/2014/main" id="{CA50D205-8DD7-70ED-0534-0B0021A85724}"/>
              </a:ext>
            </a:extLst>
          </p:cNvPr>
          <p:cNvSpPr>
            <a:spLocks noGrp="1"/>
          </p:cNvSpPr>
          <p:nvPr>
            <p:ph idx="1"/>
          </p:nvPr>
        </p:nvSpPr>
        <p:spPr/>
        <p:txBody>
          <a:bodyPr>
            <a:normAutofit/>
          </a:bodyPr>
          <a:lstStyle/>
          <a:p>
            <a:r>
              <a:rPr lang="en-US" dirty="0"/>
              <a:t>Hesitancy predates vaccines - 1000s - variolation to prevent smallpox</a:t>
            </a:r>
          </a:p>
          <a:p>
            <a:r>
              <a:rPr lang="en-US" dirty="0"/>
              <a:t>1796 – first vaccine introduced by Jenner, preventing smallpox by injecting people with cowpox</a:t>
            </a:r>
          </a:p>
          <a:p>
            <a:r>
              <a:rPr lang="en-US" dirty="0"/>
              <a:t>1809 - first known mandatory vaccination law, smallpox vaccine in MA</a:t>
            </a:r>
          </a:p>
          <a:p>
            <a:r>
              <a:rPr lang="en-US" dirty="0"/>
              <a:t>1879 - founding of the Anti-Vaccination Society of America</a:t>
            </a:r>
          </a:p>
          <a:p>
            <a:r>
              <a:rPr lang="en-US" dirty="0"/>
              <a:t>1905 Supreme Court decision Jacobson v. Massachusetts upheld a state’s right to mandate vaccines</a:t>
            </a:r>
          </a:p>
        </p:txBody>
      </p:sp>
    </p:spTree>
    <p:extLst>
      <p:ext uri="{BB962C8B-B14F-4D97-AF65-F5344CB8AC3E}">
        <p14:creationId xmlns:p14="http://schemas.microsoft.com/office/powerpoint/2010/main" val="266523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0D6706-7123-AE34-467D-D99BB080A0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435" y="287677"/>
            <a:ext cx="7657064" cy="5742798"/>
          </a:xfrm>
          <a:prstGeom prst="rect">
            <a:avLst/>
          </a:prstGeom>
        </p:spPr>
      </p:pic>
      <p:sp>
        <p:nvSpPr>
          <p:cNvPr id="2" name="TextBox 1">
            <a:extLst>
              <a:ext uri="{FF2B5EF4-FFF2-40B4-BE49-F238E27FC236}">
                <a16:creationId xmlns:a16="http://schemas.microsoft.com/office/drawing/2014/main" id="{6E22CEEE-CF59-F6CA-C4F5-19F1CC953BE2}"/>
              </a:ext>
            </a:extLst>
          </p:cNvPr>
          <p:cNvSpPr txBox="1"/>
          <p:nvPr/>
        </p:nvSpPr>
        <p:spPr>
          <a:xfrm>
            <a:off x="8239027" y="287677"/>
            <a:ext cx="2151360" cy="3416320"/>
          </a:xfrm>
          <a:prstGeom prst="rect">
            <a:avLst/>
          </a:prstGeom>
          <a:noFill/>
        </p:spPr>
        <p:txBody>
          <a:bodyPr wrap="square" rtlCol="0">
            <a:spAutoFit/>
          </a:bodyPr>
          <a:lstStyle/>
          <a:p>
            <a:r>
              <a:rPr lang="en-US" sz="3600" dirty="0"/>
              <a:t>C</a:t>
            </a:r>
          </a:p>
          <a:p>
            <a:r>
              <a:rPr lang="en-US" sz="3600" dirty="0"/>
              <a:t>  H</a:t>
            </a:r>
          </a:p>
          <a:p>
            <a:r>
              <a:rPr lang="en-US" sz="3600" dirty="0"/>
              <a:t>    A</a:t>
            </a:r>
          </a:p>
          <a:p>
            <a:r>
              <a:rPr lang="en-US" sz="3600" dirty="0"/>
              <a:t>      N</a:t>
            </a:r>
          </a:p>
          <a:p>
            <a:r>
              <a:rPr lang="en-US" sz="3600" dirty="0"/>
              <a:t>        G</a:t>
            </a:r>
          </a:p>
          <a:p>
            <a:r>
              <a:rPr lang="en-US" sz="3600" dirty="0"/>
              <a:t>          E</a:t>
            </a:r>
          </a:p>
        </p:txBody>
      </p:sp>
      <p:sp>
        <p:nvSpPr>
          <p:cNvPr id="5" name="TextBox 4">
            <a:extLst>
              <a:ext uri="{FF2B5EF4-FFF2-40B4-BE49-F238E27FC236}">
                <a16:creationId xmlns:a16="http://schemas.microsoft.com/office/drawing/2014/main" id="{E3A92D72-44DF-2FB6-36EC-E00B29A021F1}"/>
              </a:ext>
            </a:extLst>
          </p:cNvPr>
          <p:cNvSpPr txBox="1"/>
          <p:nvPr/>
        </p:nvSpPr>
        <p:spPr>
          <a:xfrm>
            <a:off x="8239027" y="4895885"/>
            <a:ext cx="3116559" cy="1477328"/>
          </a:xfrm>
          <a:prstGeom prst="rect">
            <a:avLst/>
          </a:prstGeom>
          <a:noFill/>
        </p:spPr>
        <p:txBody>
          <a:bodyPr wrap="none" rtlCol="0">
            <a:spAutoFit/>
          </a:bodyPr>
          <a:lstStyle/>
          <a:p>
            <a:r>
              <a:rPr lang="en-US" dirty="0"/>
              <a:t>Shock &amp; Denial</a:t>
            </a:r>
          </a:p>
          <a:p>
            <a:r>
              <a:rPr lang="en-US" dirty="0"/>
              <a:t>Anger &amp; Depression</a:t>
            </a:r>
          </a:p>
          <a:p>
            <a:r>
              <a:rPr lang="en-US" dirty="0"/>
              <a:t>Acceptance &amp; Commitment</a:t>
            </a:r>
          </a:p>
          <a:p>
            <a:endParaRPr lang="en-US" dirty="0"/>
          </a:p>
          <a:p>
            <a:endParaRPr lang="en-US" dirty="0"/>
          </a:p>
        </p:txBody>
      </p:sp>
      <p:sp>
        <p:nvSpPr>
          <p:cNvPr id="3" name="TextBox 2">
            <a:extLst>
              <a:ext uri="{FF2B5EF4-FFF2-40B4-BE49-F238E27FC236}">
                <a16:creationId xmlns:a16="http://schemas.microsoft.com/office/drawing/2014/main" id="{A3E4724C-39E2-37A1-A3BE-7F8BB3AACAED}"/>
              </a:ext>
            </a:extLst>
          </p:cNvPr>
          <p:cNvSpPr txBox="1"/>
          <p:nvPr/>
        </p:nvSpPr>
        <p:spPr>
          <a:xfrm>
            <a:off x="8239027" y="4242061"/>
            <a:ext cx="3021981" cy="369332"/>
          </a:xfrm>
          <a:prstGeom prst="rect">
            <a:avLst/>
          </a:prstGeom>
          <a:noFill/>
        </p:spPr>
        <p:txBody>
          <a:bodyPr wrap="none" rtlCol="0">
            <a:spAutoFit/>
          </a:bodyPr>
          <a:lstStyle/>
          <a:p>
            <a:r>
              <a:rPr lang="en-US" dirty="0"/>
              <a:t>Stages of the Change Curve</a:t>
            </a:r>
          </a:p>
        </p:txBody>
      </p:sp>
    </p:spTree>
    <p:extLst>
      <p:ext uri="{BB962C8B-B14F-4D97-AF65-F5344CB8AC3E}">
        <p14:creationId xmlns:p14="http://schemas.microsoft.com/office/powerpoint/2010/main" val="12294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848C-30D6-3E96-3C4E-88C7C24D0821}"/>
              </a:ext>
            </a:extLst>
          </p:cNvPr>
          <p:cNvSpPr>
            <a:spLocks noGrp="1"/>
          </p:cNvSpPr>
          <p:nvPr>
            <p:ph type="title"/>
          </p:nvPr>
        </p:nvSpPr>
        <p:spPr>
          <a:xfrm>
            <a:off x="677334" y="609600"/>
            <a:ext cx="8596668" cy="578177"/>
          </a:xfrm>
        </p:spPr>
        <p:txBody>
          <a:bodyPr>
            <a:normAutofit fontScale="90000"/>
          </a:bodyPr>
          <a:lstStyle/>
          <a:p>
            <a:r>
              <a:rPr lang="en-US" dirty="0"/>
              <a:t>Changes increasing vaccine hesitancy </a:t>
            </a:r>
            <a:br>
              <a:rPr lang="en-US" dirty="0"/>
            </a:br>
            <a:br>
              <a:rPr lang="en-US" dirty="0"/>
            </a:br>
            <a:r>
              <a:rPr lang="en-US" dirty="0"/>
              <a:t> </a:t>
            </a:r>
          </a:p>
        </p:txBody>
      </p:sp>
      <p:sp>
        <p:nvSpPr>
          <p:cNvPr id="3" name="Content Placeholder 2">
            <a:extLst>
              <a:ext uri="{FF2B5EF4-FFF2-40B4-BE49-F238E27FC236}">
                <a16:creationId xmlns:a16="http://schemas.microsoft.com/office/drawing/2014/main" id="{80CFCA8F-415B-90A9-F04C-64EB7CD3D214}"/>
              </a:ext>
            </a:extLst>
          </p:cNvPr>
          <p:cNvSpPr>
            <a:spLocks noGrp="1"/>
          </p:cNvSpPr>
          <p:nvPr>
            <p:ph idx="1"/>
          </p:nvPr>
        </p:nvSpPr>
        <p:spPr>
          <a:xfrm>
            <a:off x="677334" y="1253765"/>
            <a:ext cx="8596668" cy="5486401"/>
          </a:xfrm>
        </p:spPr>
        <p:txBody>
          <a:bodyPr>
            <a:normAutofit fontScale="92500" lnSpcReduction="10000"/>
          </a:bodyPr>
          <a:lstStyle/>
          <a:p>
            <a:r>
              <a:rPr lang="en-US" b="1" dirty="0"/>
              <a:t>Government</a:t>
            </a:r>
            <a:r>
              <a:rPr lang="en-US" dirty="0"/>
              <a:t> lack of support for vaccines (skeptics, decreased funding, changes in way vaccines are tested, approved)</a:t>
            </a:r>
          </a:p>
          <a:p>
            <a:r>
              <a:rPr lang="en-US" b="1" dirty="0"/>
              <a:t>Communication</a:t>
            </a:r>
            <a:r>
              <a:rPr lang="en-US" dirty="0"/>
              <a:t> regarding vaccines expanded outside the clinician-patient relationship</a:t>
            </a:r>
          </a:p>
          <a:p>
            <a:r>
              <a:rPr lang="en-US" b="1" dirty="0"/>
              <a:t>Technology </a:t>
            </a:r>
            <a:r>
              <a:rPr lang="en-US" dirty="0"/>
              <a:t>– Exponential rise in ability to reach larger and larger audiences through digital and social media; electronic, instantaneous, anyone can be influencers</a:t>
            </a:r>
          </a:p>
          <a:p>
            <a:r>
              <a:rPr lang="en-US" b="1" dirty="0"/>
              <a:t>Science of vaccines </a:t>
            </a:r>
            <a:r>
              <a:rPr lang="en-US" dirty="0"/>
              <a:t>– new platforms, rapid development, increased number, complexity of schedules</a:t>
            </a:r>
          </a:p>
          <a:p>
            <a:r>
              <a:rPr lang="en-US" b="1" dirty="0"/>
              <a:t>Increase in quest for health autonomy and personal freedom </a:t>
            </a:r>
            <a:r>
              <a:rPr lang="en-US" dirty="0"/>
              <a:t>(a change in medicine from  paternalism to informed consent and shared decision making)</a:t>
            </a:r>
          </a:p>
          <a:p>
            <a:pPr marL="0" indent="0">
              <a:buNone/>
            </a:pPr>
            <a:r>
              <a:rPr lang="en-US" dirty="0"/>
              <a:t>----------------------------------------------------------------------------------------</a:t>
            </a:r>
          </a:p>
          <a:p>
            <a:r>
              <a:rPr lang="en-US" b="1" dirty="0"/>
              <a:t>Public distrust </a:t>
            </a:r>
            <a:r>
              <a:rPr lang="en-US" dirty="0"/>
              <a:t>of government and health organizations</a:t>
            </a:r>
          </a:p>
          <a:p>
            <a:r>
              <a:rPr lang="en-US" b="1" dirty="0"/>
              <a:t>Success of vaccines </a:t>
            </a:r>
            <a:r>
              <a:rPr lang="en-US" dirty="0"/>
              <a:t>and the game theory</a:t>
            </a:r>
          </a:p>
          <a:p>
            <a:pPr lvl="1"/>
            <a:r>
              <a:rPr lang="en-US" dirty="0"/>
              <a:t>Decline in risk of exposure to infectious diseases </a:t>
            </a:r>
          </a:p>
          <a:p>
            <a:pPr lvl="1"/>
            <a:r>
              <a:rPr lang="en-US" dirty="0"/>
              <a:t>Risk of vaccines perceived to be higher than risk of disease</a:t>
            </a:r>
          </a:p>
          <a:p>
            <a:pPr lvl="1"/>
            <a:r>
              <a:rPr lang="en-US" dirty="0"/>
              <a:t>Fundamental tension between individual choice and collective welfare</a:t>
            </a:r>
          </a:p>
          <a:p>
            <a:endParaRPr lang="en-US" dirty="0"/>
          </a:p>
        </p:txBody>
      </p:sp>
    </p:spTree>
    <p:extLst>
      <p:ext uri="{BB962C8B-B14F-4D97-AF65-F5344CB8AC3E}">
        <p14:creationId xmlns:p14="http://schemas.microsoft.com/office/powerpoint/2010/main" val="141519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69776"/>
            <a:ext cx="8229600" cy="1143000"/>
          </a:xfrm>
        </p:spPr>
        <p:txBody>
          <a:bodyPr>
            <a:noAutofit/>
          </a:bodyPr>
          <a:lstStyle/>
          <a:p>
            <a:r>
              <a:rPr lang="en-GB" b="1" dirty="0"/>
              <a:t>What factors influence decisions about vaccination?</a:t>
            </a:r>
            <a:endParaRPr lang="en-US" b="1" dirty="0"/>
          </a:p>
        </p:txBody>
      </p:sp>
      <p:sp>
        <p:nvSpPr>
          <p:cNvPr id="3" name="Slide Number Placeholder 2"/>
          <p:cNvSpPr>
            <a:spLocks noGrp="1"/>
          </p:cNvSpPr>
          <p:nvPr>
            <p:ph type="sldNum" sz="quarter" idx="12"/>
          </p:nvPr>
        </p:nvSpPr>
        <p:spPr/>
        <p:txBody>
          <a:bodyPr/>
          <a:lstStyle/>
          <a:p>
            <a:fld id="{05700333-5B48-43D1-9287-4414F9A50871}" type="slidenum">
              <a:rPr lang="en-US" smtClean="0"/>
              <a:pPr/>
              <a:t>8</a:t>
            </a:fld>
            <a:endParaRPr lang="en-US"/>
          </a:p>
        </p:txBody>
      </p:sp>
      <p:graphicFrame>
        <p:nvGraphicFramePr>
          <p:cNvPr id="4" name="Table 3"/>
          <p:cNvGraphicFramePr>
            <a:graphicFrameLocks noGrp="1"/>
          </p:cNvGraphicFramePr>
          <p:nvPr/>
        </p:nvGraphicFramePr>
        <p:xfrm>
          <a:off x="832047" y="1590302"/>
          <a:ext cx="9377182" cy="4356313"/>
        </p:xfrm>
        <a:graphic>
          <a:graphicData uri="http://schemas.openxmlformats.org/drawingml/2006/table">
            <a:tbl>
              <a:tblPr firstRow="1" bandRow="1">
                <a:tableStyleId>{C083E6E3-FA7D-4D7B-A595-EF9225AFEA82}</a:tableStyleId>
              </a:tblPr>
              <a:tblGrid>
                <a:gridCol w="2667646">
                  <a:extLst>
                    <a:ext uri="{9D8B030D-6E8A-4147-A177-3AD203B41FA5}">
                      <a16:colId xmlns:a16="http://schemas.microsoft.com/office/drawing/2014/main" val="20000"/>
                    </a:ext>
                  </a:extLst>
                </a:gridCol>
                <a:gridCol w="3152674">
                  <a:extLst>
                    <a:ext uri="{9D8B030D-6E8A-4147-A177-3AD203B41FA5}">
                      <a16:colId xmlns:a16="http://schemas.microsoft.com/office/drawing/2014/main" val="20001"/>
                    </a:ext>
                  </a:extLst>
                </a:gridCol>
                <a:gridCol w="3556862">
                  <a:extLst>
                    <a:ext uri="{9D8B030D-6E8A-4147-A177-3AD203B41FA5}">
                      <a16:colId xmlns:a16="http://schemas.microsoft.com/office/drawing/2014/main" val="20002"/>
                    </a:ext>
                  </a:extLst>
                </a:gridCol>
              </a:tblGrid>
              <a:tr h="1224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Contextual</a:t>
                      </a:r>
                      <a:endParaRPr lang="en-US" sz="2800" dirty="0"/>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Individual and group influences</a:t>
                      </a:r>
                      <a:endParaRPr lang="en-US" sz="2800" dirty="0"/>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Vaccine/vaccination -specific issues </a:t>
                      </a:r>
                      <a:endParaRPr lang="en-US" sz="2800" dirty="0"/>
                    </a:p>
                    <a:p>
                      <a:endParaRPr lang="en-US" sz="2800" dirty="0"/>
                    </a:p>
                  </a:txBody>
                  <a:tcPr/>
                </a:tc>
                <a:extLst>
                  <a:ext uri="{0D108BD9-81ED-4DB2-BD59-A6C34878D82A}">
                    <a16:rowId xmlns:a16="http://schemas.microsoft.com/office/drawing/2014/main" val="10000"/>
                  </a:ext>
                </a:extLst>
              </a:tr>
              <a:tr h="2984713">
                <a:tc>
                  <a:txBody>
                    <a:bodyPr/>
                    <a:lstStyle/>
                    <a:p>
                      <a:pPr marL="285750" lvl="0" indent="-285750">
                        <a:buFont typeface="Arial" panose="020B0604020202020204" pitchFamily="34" charset="0"/>
                        <a:buChar char="•"/>
                      </a:pPr>
                      <a:r>
                        <a:rPr lang="en-GB" sz="2000" dirty="0"/>
                        <a:t>Media and</a:t>
                      </a:r>
                      <a:r>
                        <a:rPr lang="en-GB" sz="2000" baseline="0" dirty="0"/>
                        <a:t> p</a:t>
                      </a:r>
                      <a:r>
                        <a:rPr lang="en-GB" sz="2000" dirty="0"/>
                        <a:t>ublic communication</a:t>
                      </a:r>
                      <a:endParaRPr lang="en-US" sz="2000" dirty="0"/>
                    </a:p>
                    <a:p>
                      <a:pPr marL="285750" lvl="0" indent="-285750">
                        <a:buFont typeface="Arial" panose="020B0604020202020204" pitchFamily="34" charset="0"/>
                        <a:buChar char="•"/>
                      </a:pPr>
                      <a:r>
                        <a:rPr lang="en-GB" sz="2000" dirty="0"/>
                        <a:t>Local politics</a:t>
                      </a:r>
                    </a:p>
                    <a:p>
                      <a:pPr marL="285750" lvl="0" indent="-285750">
                        <a:buFont typeface="Arial" panose="020B0604020202020204" pitchFamily="34" charset="0"/>
                        <a:buChar char="•"/>
                      </a:pPr>
                      <a:r>
                        <a:rPr lang="en-GB" sz="2000" dirty="0"/>
                        <a:t>Religion, culture</a:t>
                      </a:r>
                    </a:p>
                    <a:p>
                      <a:pPr marL="285750" lvl="0" indent="-285750">
                        <a:buFont typeface="Arial" panose="020B0604020202020204" pitchFamily="34" charset="0"/>
                        <a:buChar char="•"/>
                      </a:pPr>
                      <a:r>
                        <a:rPr lang="en-GB" sz="2000" dirty="0"/>
                        <a:t>Accessibility of services</a:t>
                      </a:r>
                    </a:p>
                    <a:p>
                      <a:pPr marL="285750" lvl="0" indent="-285750">
                        <a:buFont typeface="Arial" panose="020B0604020202020204" pitchFamily="34" charset="0"/>
                        <a:buChar char="•"/>
                      </a:pPr>
                      <a:r>
                        <a:rPr lang="en-GB" sz="2000" dirty="0"/>
                        <a:t>Trust in authorities</a:t>
                      </a:r>
                      <a:endParaRPr lang="en-US" sz="2000" dirty="0"/>
                    </a:p>
                    <a:p>
                      <a:endParaRPr lang="en-US" dirty="0"/>
                    </a:p>
                  </a:txBody>
                  <a:tcPr/>
                </a:tc>
                <a:tc>
                  <a:txBody>
                    <a:bodyPr/>
                    <a:lstStyle/>
                    <a:p>
                      <a:pPr marL="285750" lvl="0" indent="-285750">
                        <a:buFont typeface="Arial" panose="020B0604020202020204" pitchFamily="34" charset="0"/>
                        <a:buChar char="•"/>
                      </a:pPr>
                      <a:r>
                        <a:rPr lang="en-GB" sz="2000" dirty="0"/>
                        <a:t>Beliefs</a:t>
                      </a:r>
                      <a:r>
                        <a:rPr lang="en-GB" sz="2000" baseline="0" dirty="0"/>
                        <a:t> and</a:t>
                      </a:r>
                      <a:r>
                        <a:rPr lang="en-GB" sz="2000" dirty="0"/>
                        <a:t> attitudes about health and disease prevention</a:t>
                      </a:r>
                      <a:endParaRPr lang="en-US" sz="2000" dirty="0"/>
                    </a:p>
                    <a:p>
                      <a:pPr marL="285750" lvl="0" indent="-285750">
                        <a:buFont typeface="Arial" panose="020B0604020202020204" pitchFamily="34" charset="0"/>
                        <a:buChar char="•"/>
                      </a:pPr>
                      <a:r>
                        <a:rPr lang="en-GB" sz="2000" dirty="0"/>
                        <a:t>Knowledge and awareness</a:t>
                      </a:r>
                      <a:endParaRPr lang="en-US" sz="2000" dirty="0"/>
                    </a:p>
                    <a:p>
                      <a:pPr marL="285750" lvl="0" indent="-285750">
                        <a:buFont typeface="Arial" panose="020B0604020202020204" pitchFamily="34" charset="0"/>
                        <a:buChar char="•"/>
                      </a:pPr>
                      <a:r>
                        <a:rPr lang="en-GB" sz="2000" dirty="0"/>
                        <a:t>Poor quality health service experience</a:t>
                      </a:r>
                    </a:p>
                    <a:p>
                      <a:endParaRPr lang="en-US" dirty="0"/>
                    </a:p>
                  </a:txBody>
                  <a:tcPr/>
                </a:tc>
                <a:tc>
                  <a:txBody>
                    <a:bodyPr/>
                    <a:lstStyle/>
                    <a:p>
                      <a:pPr marL="285750" lvl="0" indent="-285750">
                        <a:buFont typeface="Arial" panose="020B0604020202020204" pitchFamily="34" charset="0"/>
                        <a:buChar char="•"/>
                      </a:pPr>
                      <a:r>
                        <a:rPr lang="en-GB" sz="2000" dirty="0"/>
                        <a:t>Mode of administration </a:t>
                      </a:r>
                      <a:endParaRPr lang="en-US" sz="2000" dirty="0"/>
                    </a:p>
                    <a:p>
                      <a:pPr marL="285750" lvl="0" indent="-285750">
                        <a:buFont typeface="Arial" panose="020B0604020202020204" pitchFamily="34" charset="0"/>
                        <a:buChar char="•"/>
                      </a:pPr>
                      <a:r>
                        <a:rPr lang="en-GB" sz="2000" dirty="0"/>
                        <a:t>Source of the vaccine</a:t>
                      </a:r>
                      <a:endParaRPr lang="en-US" sz="2000" dirty="0"/>
                    </a:p>
                    <a:p>
                      <a:pPr marL="285750" lvl="0" indent="-285750">
                        <a:buFont typeface="Arial" panose="020B0604020202020204" pitchFamily="34" charset="0"/>
                        <a:buChar char="•"/>
                      </a:pPr>
                      <a:r>
                        <a:rPr lang="en-GB" sz="2000" dirty="0"/>
                        <a:t>Vaccination schedule</a:t>
                      </a:r>
                      <a:endParaRPr lang="en-US" sz="2000" dirty="0"/>
                    </a:p>
                    <a:p>
                      <a:pPr marL="285750" lvl="0" indent="-285750">
                        <a:buFont typeface="Arial" panose="020B0604020202020204" pitchFamily="34" charset="0"/>
                        <a:buChar char="•"/>
                      </a:pPr>
                      <a:r>
                        <a:rPr lang="en-GB" sz="2000" dirty="0"/>
                        <a:t>Any costs</a:t>
                      </a:r>
                      <a:r>
                        <a:rPr lang="en-GB" sz="2000" baseline="0" dirty="0"/>
                        <a:t> associated with vaccination</a:t>
                      </a:r>
                      <a:endParaRPr lang="en-US" sz="2000" dirty="0"/>
                    </a:p>
                    <a:p>
                      <a:pPr marL="285750" lvl="0" indent="-285750">
                        <a:buFont typeface="Arial" panose="020B0604020202020204" pitchFamily="34" charset="0"/>
                        <a:buChar char="•"/>
                      </a:pPr>
                      <a:r>
                        <a:rPr lang="en-GB" sz="2000" dirty="0"/>
                        <a:t>Knowledge/attitudes of healthcare</a:t>
                      </a:r>
                      <a:r>
                        <a:rPr lang="en-GB" sz="2000" baseline="0" dirty="0"/>
                        <a:t> </a:t>
                      </a:r>
                      <a:r>
                        <a:rPr lang="en-GB" sz="2000" dirty="0"/>
                        <a:t>professionals</a:t>
                      </a:r>
                      <a:endParaRPr lang="en-US" sz="2000" dirty="0"/>
                    </a:p>
                  </a:txBody>
                  <a:tcPr/>
                </a:tc>
                <a:extLst>
                  <a:ext uri="{0D108BD9-81ED-4DB2-BD59-A6C34878D82A}">
                    <a16:rowId xmlns:a16="http://schemas.microsoft.com/office/drawing/2014/main" val="10001"/>
                  </a:ext>
                </a:extLst>
              </a:tr>
            </a:tbl>
          </a:graphicData>
        </a:graphic>
      </p:graphicFrame>
      <p:sp>
        <p:nvSpPr>
          <p:cNvPr id="6" name="Oval 5">
            <a:extLst>
              <a:ext uri="{FF2B5EF4-FFF2-40B4-BE49-F238E27FC236}">
                <a16:creationId xmlns:a16="http://schemas.microsoft.com/office/drawing/2014/main" id="{E5FDBD27-A43B-1BB4-CED6-72F028198DC8}"/>
              </a:ext>
            </a:extLst>
          </p:cNvPr>
          <p:cNvSpPr/>
          <p:nvPr/>
        </p:nvSpPr>
        <p:spPr>
          <a:xfrm>
            <a:off x="6693031" y="3280528"/>
            <a:ext cx="3186260" cy="7447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A67436-D070-84D6-4D71-31829B431F0C}"/>
              </a:ext>
            </a:extLst>
          </p:cNvPr>
          <p:cNvSpPr/>
          <p:nvPr/>
        </p:nvSpPr>
        <p:spPr>
          <a:xfrm>
            <a:off x="832047" y="2922309"/>
            <a:ext cx="2693578" cy="110293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1EBB830-27F9-0871-2BBC-E72F12F1941F}"/>
              </a:ext>
            </a:extLst>
          </p:cNvPr>
          <p:cNvSpPr/>
          <p:nvPr/>
        </p:nvSpPr>
        <p:spPr>
          <a:xfrm>
            <a:off x="923827" y="4845377"/>
            <a:ext cx="2601798" cy="42232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48D143-F650-DC31-D2F8-F0DA9149A54D}"/>
              </a:ext>
            </a:extLst>
          </p:cNvPr>
          <p:cNvSpPr/>
          <p:nvPr/>
        </p:nvSpPr>
        <p:spPr>
          <a:xfrm>
            <a:off x="3525625" y="2771480"/>
            <a:ext cx="3082565" cy="12537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38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038" y="0"/>
            <a:ext cx="9144000" cy="1143000"/>
          </a:xfrm>
        </p:spPr>
        <p:txBody>
          <a:bodyPr>
            <a:normAutofit/>
          </a:bodyPr>
          <a:lstStyle/>
          <a:p>
            <a:r>
              <a:rPr lang="en-GB" b="1" dirty="0">
                <a:solidFill>
                  <a:schemeClr val="tx1"/>
                </a:solidFill>
              </a:rPr>
              <a:t>Factors contributing to vaccine hesitancy</a:t>
            </a:r>
            <a:endParaRPr lang="en-US" sz="3100" b="1" dirty="0">
              <a:solidFill>
                <a:schemeClr val="tx1"/>
              </a:solidFill>
            </a:endParaRPr>
          </a:p>
        </p:txBody>
      </p:sp>
      <p:sp>
        <p:nvSpPr>
          <p:cNvPr id="4" name="Slide Number Placeholder 3"/>
          <p:cNvSpPr>
            <a:spLocks noGrp="1"/>
          </p:cNvSpPr>
          <p:nvPr>
            <p:ph type="sldNum" sz="quarter" idx="12"/>
          </p:nvPr>
        </p:nvSpPr>
        <p:spPr/>
        <p:txBody>
          <a:bodyPr/>
          <a:lstStyle/>
          <a:p>
            <a:fld id="{05700333-5B48-43D1-9287-4414F9A50871}" type="slidenum">
              <a:rPr lang="en-US" smtClean="0"/>
              <a:pPr/>
              <a:t>9</a:t>
            </a:fld>
            <a:endParaRPr lang="en-US"/>
          </a:p>
        </p:txBody>
      </p:sp>
      <p:grpSp>
        <p:nvGrpSpPr>
          <p:cNvPr id="3" name="Group 2"/>
          <p:cNvGrpSpPr/>
          <p:nvPr/>
        </p:nvGrpSpPr>
        <p:grpSpPr>
          <a:xfrm>
            <a:off x="2809074" y="980729"/>
            <a:ext cx="6667729" cy="5733255"/>
            <a:chOff x="1428937" y="764704"/>
            <a:chExt cx="6913815" cy="6169831"/>
          </a:xfrm>
        </p:grpSpPr>
        <p:grpSp>
          <p:nvGrpSpPr>
            <p:cNvPr id="11" name="Group 10"/>
            <p:cNvGrpSpPr/>
            <p:nvPr/>
          </p:nvGrpSpPr>
          <p:grpSpPr>
            <a:xfrm>
              <a:off x="2797089" y="764704"/>
              <a:ext cx="3744416" cy="3816424"/>
              <a:chOff x="42192" y="764704"/>
              <a:chExt cx="3744416" cy="3816424"/>
            </a:xfrm>
            <a:solidFill>
              <a:srgbClr val="FF0066">
                <a:alpha val="21000"/>
              </a:srgbClr>
            </a:solidFill>
          </p:grpSpPr>
          <p:sp>
            <p:nvSpPr>
              <p:cNvPr id="5" name="Oval 4"/>
              <p:cNvSpPr/>
              <p:nvPr/>
            </p:nvSpPr>
            <p:spPr>
              <a:xfrm>
                <a:off x="42192" y="764704"/>
                <a:ext cx="3744416" cy="3816424"/>
              </a:xfrm>
              <a:prstGeom prst="ellips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127304" y="919687"/>
                <a:ext cx="3602494" cy="3146524"/>
              </a:xfrm>
              <a:prstGeom prst="rect">
                <a:avLst/>
              </a:prstGeom>
              <a:noFill/>
            </p:spPr>
            <p:txBody>
              <a:bodyPr wrap="square" rtlCol="0">
                <a:spAutoFit/>
              </a:bodyPr>
              <a:lstStyle/>
              <a:p>
                <a:pPr algn="ctr"/>
                <a:r>
                  <a:rPr lang="en-GB" sz="2400" b="1" dirty="0"/>
                  <a:t>Complacency</a:t>
                </a:r>
              </a:p>
              <a:p>
                <a:pPr lvl="0" algn="ctr"/>
                <a:r>
                  <a:rPr lang="en-GB" sz="2000" dirty="0"/>
                  <a:t>Low perceived risk of      vaccine-preventable diseases, and vaccination not deemed necessary. Other life/health issues are a greater priority </a:t>
                </a:r>
              </a:p>
              <a:p>
                <a:endParaRPr lang="en-GB" sz="2000" b="1" dirty="0"/>
              </a:p>
              <a:p>
                <a:endParaRPr lang="en-US" sz="2000" dirty="0"/>
              </a:p>
            </p:txBody>
          </p:sp>
        </p:grpSp>
        <p:grpSp>
          <p:nvGrpSpPr>
            <p:cNvPr id="13" name="Group 12"/>
            <p:cNvGrpSpPr/>
            <p:nvPr/>
          </p:nvGrpSpPr>
          <p:grpSpPr>
            <a:xfrm>
              <a:off x="4598336" y="3018915"/>
              <a:ext cx="3744416" cy="3816424"/>
              <a:chOff x="7303266" y="1175401"/>
              <a:chExt cx="3744416" cy="3816424"/>
            </a:xfrm>
            <a:solidFill>
              <a:srgbClr val="001EFE">
                <a:alpha val="14000"/>
              </a:srgbClr>
            </a:solidFill>
          </p:grpSpPr>
          <p:sp>
            <p:nvSpPr>
              <p:cNvPr id="7" name="Oval 6"/>
              <p:cNvSpPr/>
              <p:nvPr/>
            </p:nvSpPr>
            <p:spPr>
              <a:xfrm>
                <a:off x="7303266" y="1175401"/>
                <a:ext cx="3744416" cy="3816424"/>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a:off x="8199942" y="2010533"/>
                <a:ext cx="2762628" cy="281531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ctr">
                  <a:defRPr/>
                </a:pPr>
                <a:r>
                  <a:rPr lang="en-GB" sz="2400" b="1" dirty="0">
                    <a:solidFill>
                      <a:schemeClr val="tx1"/>
                    </a:solidFill>
                  </a:rPr>
                  <a:t>Convenience</a:t>
                </a:r>
              </a:p>
              <a:p>
                <a:pPr algn="ctr">
                  <a:defRPr/>
                </a:pPr>
                <a:r>
                  <a:rPr lang="en-GB" sz="2000" dirty="0">
                    <a:solidFill>
                      <a:schemeClr val="tx1"/>
                    </a:solidFill>
                  </a:rPr>
                  <a:t>Barriers related to geographic accessibility, availability, affordability, and acceptability of  services</a:t>
                </a:r>
                <a:endParaRPr lang="en-US" sz="2000" dirty="0">
                  <a:solidFill>
                    <a:schemeClr val="tx1"/>
                  </a:solidFill>
                </a:endParaRPr>
              </a:p>
            </p:txBody>
          </p:sp>
        </p:grpSp>
        <p:grpSp>
          <p:nvGrpSpPr>
            <p:cNvPr id="12" name="Group 11"/>
            <p:cNvGrpSpPr/>
            <p:nvPr/>
          </p:nvGrpSpPr>
          <p:grpSpPr>
            <a:xfrm>
              <a:off x="1428937" y="3118111"/>
              <a:ext cx="3744416" cy="3816424"/>
              <a:chOff x="5101345" y="998228"/>
              <a:chExt cx="3744416" cy="3816424"/>
            </a:xfrm>
            <a:solidFill>
              <a:srgbClr val="00B050">
                <a:alpha val="23922"/>
              </a:srgbClr>
            </a:solidFill>
          </p:grpSpPr>
          <p:sp>
            <p:nvSpPr>
              <p:cNvPr id="6" name="Oval 5"/>
              <p:cNvSpPr/>
              <p:nvPr/>
            </p:nvSpPr>
            <p:spPr>
              <a:xfrm>
                <a:off x="5101345" y="998228"/>
                <a:ext cx="3744416" cy="3816424"/>
              </a:xfrm>
              <a:prstGeom prst="ellipse">
                <a:avLst/>
              </a:prstGeom>
              <a:solidFill>
                <a:srgbClr val="33CC33">
                  <a:alpha val="52941"/>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5463480" y="2266875"/>
                <a:ext cx="2736304" cy="20204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defRPr/>
                </a:pPr>
                <a:r>
                  <a:rPr lang="en-GB" sz="3600" b="1" i="1" dirty="0">
                    <a:solidFill>
                      <a:schemeClr val="tx1"/>
                    </a:solidFill>
                  </a:rPr>
                  <a:t>Confidence</a:t>
                </a:r>
              </a:p>
              <a:p>
                <a:pPr algn="ctr">
                  <a:defRPr/>
                </a:pPr>
                <a:r>
                  <a:rPr lang="en-GB" sz="2000" dirty="0">
                    <a:solidFill>
                      <a:schemeClr val="tx1"/>
                    </a:solidFill>
                  </a:rPr>
                  <a:t>Low levels of trust in vaccines, in the delivery system, and in health authorities</a:t>
                </a:r>
              </a:p>
            </p:txBody>
          </p:sp>
        </p:grpSp>
      </p:grpSp>
    </p:spTree>
    <p:extLst>
      <p:ext uri="{BB962C8B-B14F-4D97-AF65-F5344CB8AC3E}">
        <p14:creationId xmlns:p14="http://schemas.microsoft.com/office/powerpoint/2010/main" val="41233600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B96F9AA16AAB4CAD5A84D9948A9248" ma:contentTypeVersion="14" ma:contentTypeDescription="Create a new document." ma:contentTypeScope="" ma:versionID="d87ae79e4a8a10964bf61b1a62840b54">
  <xsd:schema xmlns:xsd="http://www.w3.org/2001/XMLSchema" xmlns:xs="http://www.w3.org/2001/XMLSchema" xmlns:p="http://schemas.microsoft.com/office/2006/metadata/properties" xmlns:ns2="9c4acb4d-d418-40a9-a807-eb1131823ec1" xmlns:ns3="ab008862-597b-44a9-b520-f3fb6a5dde8c" targetNamespace="http://schemas.microsoft.com/office/2006/metadata/properties" ma:root="true" ma:fieldsID="d13a03876cb4983f7ff044fffeac2274" ns2:_="" ns3:_="">
    <xsd:import namespace="9c4acb4d-d418-40a9-a807-eb1131823ec1"/>
    <xsd:import namespace="ab008862-597b-44a9-b520-f3fb6a5dde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acb4d-d418-40a9-a807-eb1131823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c6895b-df98-4dfd-830c-12378c2f7d1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08862-597b-44a9-b520-f3fb6a5dde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d2dce6-34f6-49ea-bb04-dddbc42fdf30}" ma:internalName="TaxCatchAll" ma:showField="CatchAllData" ma:web="ab008862-597b-44a9-b520-f3fb6a5dde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08862-597b-44a9-b520-f3fb6a5dde8c" xsi:nil="true"/>
    <lcf76f155ced4ddcb4097134ff3c332f xmlns="9c4acb4d-d418-40a9-a807-eb1131823e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787FC0-2514-43CE-A505-EA10CEBA1597}"/>
</file>

<file path=customXml/itemProps2.xml><?xml version="1.0" encoding="utf-8"?>
<ds:datastoreItem xmlns:ds="http://schemas.openxmlformats.org/officeDocument/2006/customXml" ds:itemID="{80D43C8B-A963-4126-B28A-B8711694C476}"/>
</file>

<file path=customXml/itemProps3.xml><?xml version="1.0" encoding="utf-8"?>
<ds:datastoreItem xmlns:ds="http://schemas.openxmlformats.org/officeDocument/2006/customXml" ds:itemID="{EEB52152-134D-4957-969E-A9B5EBD08479}"/>
</file>

<file path=docProps/app.xml><?xml version="1.0" encoding="utf-8"?>
<Properties xmlns="http://schemas.openxmlformats.org/officeDocument/2006/extended-properties" xmlns:vt="http://schemas.openxmlformats.org/officeDocument/2006/docPropsVTypes">
  <TotalTime>652</TotalTime>
  <Words>4859</Words>
  <Application>Microsoft Office PowerPoint</Application>
  <PresentationFormat>Widescreen</PresentationFormat>
  <Paragraphs>467</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Trebuchet MS</vt:lpstr>
      <vt:lpstr>Wingdings</vt:lpstr>
      <vt:lpstr>Wingdings 3</vt:lpstr>
      <vt:lpstr>Facet</vt:lpstr>
      <vt:lpstr>Building Trust, Saving Lives:  The Path to Vaccine Confidence</vt:lpstr>
      <vt:lpstr>Learning Objectives</vt:lpstr>
      <vt:lpstr>Definitions</vt:lpstr>
      <vt:lpstr>PowerPoint Presentation</vt:lpstr>
      <vt:lpstr>Vaccine Mistrust – Ancient and International</vt:lpstr>
      <vt:lpstr>PowerPoint Presentation</vt:lpstr>
      <vt:lpstr>Changes increasing vaccine hesitancy    </vt:lpstr>
      <vt:lpstr>What factors influence decisions about vaccination?</vt:lpstr>
      <vt:lpstr>Factors contributing to vaccine hesitancy</vt:lpstr>
      <vt:lpstr>PowerPoint Presentation</vt:lpstr>
      <vt:lpstr>Vaccine Hesitancy</vt:lpstr>
      <vt:lpstr>What is vaccine hesitancy?  </vt:lpstr>
      <vt:lpstr>Addressing vaccine hesitancy</vt:lpstr>
      <vt:lpstr>What doesn’t work </vt:lpstr>
      <vt:lpstr>What does work</vt:lpstr>
      <vt:lpstr>PowerPoint Presentation</vt:lpstr>
      <vt:lpstr>PowerPoint Presentation</vt:lpstr>
      <vt:lpstr>For conversations with hesitant individuals: Motivational Interviewing</vt:lpstr>
      <vt:lpstr>Presume all want the best health possible for themselves and their families.  </vt:lpstr>
      <vt:lpstr>Ask Open Ended Questions </vt:lpstr>
      <vt:lpstr>PowerPoint Presentation</vt:lpstr>
      <vt:lpstr>PowerPoint Presentation</vt:lpstr>
      <vt:lpstr>PowerPoint Presentation</vt:lpstr>
      <vt:lpstr>PowerPoint Presentation</vt:lpstr>
      <vt:lpstr>Recap Addressing Vaccine Hesitancy</vt:lpstr>
      <vt:lpstr>Spread science-based evidence-based knowledge </vt:lpstr>
      <vt:lpstr>Misinformation</vt:lpstr>
      <vt:lpstr>Techniques that vaccine deniers use</vt:lpstr>
      <vt:lpstr>Recognize Misinformation Tactics</vt:lpstr>
      <vt:lpstr>Statistics Can Lie</vt:lpstr>
      <vt:lpstr>Media Monitoring</vt:lpstr>
      <vt:lpstr>SUMMARY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Madalyn Schaefgen</dc:creator>
  <cp:lastModifiedBy>Madalyn Schaefgen</cp:lastModifiedBy>
  <cp:revision>27</cp:revision>
  <dcterms:created xsi:type="dcterms:W3CDTF">2025-05-21T21:18:26Z</dcterms:created>
  <dcterms:modified xsi:type="dcterms:W3CDTF">2025-06-06T00:03:37Z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0x01010061B96F9AA16AAB4CAD5A84D9948A9248</vt:lpwstr>
  </property>
</Properties>
</file>